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7"/>
  </p:notesMasterIdLst>
  <p:sldIdLst>
    <p:sldId id="263" r:id="rId5"/>
    <p:sldId id="270" r:id="rId6"/>
    <p:sldId id="271" r:id="rId7"/>
    <p:sldId id="272" r:id="rId8"/>
    <p:sldId id="273" r:id="rId9"/>
    <p:sldId id="276" r:id="rId10"/>
    <p:sldId id="418" r:id="rId11"/>
    <p:sldId id="419" r:id="rId12"/>
    <p:sldId id="420" r:id="rId13"/>
    <p:sldId id="417" r:id="rId14"/>
    <p:sldId id="277" r:id="rId15"/>
    <p:sldId id="278" r:id="rId16"/>
    <p:sldId id="280" r:id="rId17"/>
    <p:sldId id="281" r:id="rId18"/>
    <p:sldId id="282" r:id="rId19"/>
    <p:sldId id="436" r:id="rId20"/>
    <p:sldId id="284" r:id="rId21"/>
    <p:sldId id="421" r:id="rId22"/>
    <p:sldId id="285" r:id="rId23"/>
    <p:sldId id="286" r:id="rId24"/>
    <p:sldId id="287" r:id="rId25"/>
    <p:sldId id="288" r:id="rId26"/>
    <p:sldId id="289" r:id="rId27"/>
    <p:sldId id="513" r:id="rId28"/>
    <p:sldId id="291" r:id="rId29"/>
    <p:sldId id="437"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9" r:id="rId47"/>
    <p:sldId id="310" r:id="rId48"/>
    <p:sldId id="311" r:id="rId49"/>
    <p:sldId id="312" r:id="rId50"/>
    <p:sldId id="523" r:id="rId51"/>
    <p:sldId id="524" r:id="rId52"/>
    <p:sldId id="525" r:id="rId53"/>
    <p:sldId id="526" r:id="rId54"/>
    <p:sldId id="527" r:id="rId55"/>
    <p:sldId id="528"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529" r:id="rId69"/>
    <p:sldId id="530" r:id="rId70"/>
    <p:sldId id="531" r:id="rId71"/>
    <p:sldId id="532" r:id="rId72"/>
    <p:sldId id="533" r:id="rId73"/>
    <p:sldId id="534" r:id="rId74"/>
    <p:sldId id="325" r:id="rId75"/>
    <p:sldId id="326" r:id="rId76"/>
    <p:sldId id="327" r:id="rId77"/>
    <p:sldId id="328" r:id="rId78"/>
    <p:sldId id="329" r:id="rId79"/>
    <p:sldId id="330" r:id="rId80"/>
    <p:sldId id="331" r:id="rId81"/>
    <p:sldId id="332" r:id="rId82"/>
    <p:sldId id="333" r:id="rId83"/>
    <p:sldId id="516" r:id="rId84"/>
    <p:sldId id="335" r:id="rId85"/>
    <p:sldId id="336" r:id="rId86"/>
    <p:sldId id="340" r:id="rId87"/>
    <p:sldId id="341" r:id="rId88"/>
    <p:sldId id="342" r:id="rId89"/>
    <p:sldId id="343" r:id="rId90"/>
    <p:sldId id="344" r:id="rId91"/>
    <p:sldId id="430" r:id="rId92"/>
    <p:sldId id="431" r:id="rId93"/>
    <p:sldId id="432" r:id="rId94"/>
    <p:sldId id="434" r:id="rId95"/>
    <p:sldId id="345" r:id="rId96"/>
    <p:sldId id="346" r:id="rId97"/>
    <p:sldId id="347" r:id="rId98"/>
    <p:sldId id="348" r:id="rId99"/>
    <p:sldId id="349" r:id="rId100"/>
    <p:sldId id="435" r:id="rId101"/>
    <p:sldId id="350" r:id="rId102"/>
    <p:sldId id="351" r:id="rId103"/>
    <p:sldId id="352" r:id="rId104"/>
    <p:sldId id="353" r:id="rId105"/>
    <p:sldId id="512" r:id="rId106"/>
    <p:sldId id="354" r:id="rId107"/>
    <p:sldId id="355" r:id="rId108"/>
    <p:sldId id="438" r:id="rId109"/>
    <p:sldId id="439" r:id="rId110"/>
    <p:sldId id="440" r:id="rId111"/>
    <p:sldId id="441" r:id="rId112"/>
    <p:sldId id="442" r:id="rId113"/>
    <p:sldId id="443" r:id="rId114"/>
    <p:sldId id="444" r:id="rId115"/>
    <p:sldId id="445" r:id="rId116"/>
    <p:sldId id="357" r:id="rId117"/>
    <p:sldId id="358" r:id="rId118"/>
    <p:sldId id="359" r:id="rId119"/>
    <p:sldId id="449" r:id="rId120"/>
    <p:sldId id="450" r:id="rId121"/>
    <p:sldId id="451" r:id="rId122"/>
    <p:sldId id="452" r:id="rId123"/>
    <p:sldId id="453" r:id="rId124"/>
    <p:sldId id="454" r:id="rId125"/>
    <p:sldId id="455" r:id="rId126"/>
    <p:sldId id="456" r:id="rId127"/>
    <p:sldId id="457" r:id="rId128"/>
    <p:sldId id="367" r:id="rId129"/>
    <p:sldId id="368" r:id="rId130"/>
    <p:sldId id="517" r:id="rId131"/>
    <p:sldId id="369" r:id="rId132"/>
    <p:sldId id="370" r:id="rId133"/>
    <p:sldId id="371" r:id="rId134"/>
    <p:sldId id="372" r:id="rId135"/>
    <p:sldId id="458" r:id="rId136"/>
    <p:sldId id="459" r:id="rId137"/>
    <p:sldId id="374" r:id="rId138"/>
    <p:sldId id="375" r:id="rId139"/>
    <p:sldId id="511" r:id="rId140"/>
    <p:sldId id="514" r:id="rId141"/>
    <p:sldId id="515" r:id="rId142"/>
    <p:sldId id="460" r:id="rId143"/>
    <p:sldId id="376" r:id="rId144"/>
    <p:sldId id="377" r:id="rId145"/>
    <p:sldId id="378" r:id="rId146"/>
    <p:sldId id="379" r:id="rId147"/>
    <p:sldId id="380" r:id="rId148"/>
    <p:sldId id="381" r:id="rId149"/>
    <p:sldId id="382" r:id="rId150"/>
    <p:sldId id="383" r:id="rId151"/>
    <p:sldId id="384" r:id="rId152"/>
    <p:sldId id="461" r:id="rId153"/>
    <p:sldId id="518" r:id="rId154"/>
    <p:sldId id="519" r:id="rId155"/>
    <p:sldId id="462" r:id="rId156"/>
    <p:sldId id="463" r:id="rId157"/>
    <p:sldId id="464" r:id="rId158"/>
    <p:sldId id="465" r:id="rId159"/>
    <p:sldId id="385" r:id="rId160"/>
    <p:sldId id="386" r:id="rId161"/>
    <p:sldId id="466" r:id="rId162"/>
    <p:sldId id="467" r:id="rId163"/>
    <p:sldId id="520" r:id="rId164"/>
    <p:sldId id="521" r:id="rId165"/>
    <p:sldId id="522" r:id="rId166"/>
    <p:sldId id="416" r:id="rId167"/>
    <p:sldId id="481" r:id="rId168"/>
    <p:sldId id="480" r:id="rId169"/>
    <p:sldId id="477" r:id="rId170"/>
    <p:sldId id="484" r:id="rId171"/>
    <p:sldId id="485" r:id="rId172"/>
    <p:sldId id="482" r:id="rId173"/>
    <p:sldId id="388" r:id="rId174"/>
    <p:sldId id="389" r:id="rId175"/>
    <p:sldId id="470" r:id="rId176"/>
    <p:sldId id="471" r:id="rId177"/>
    <p:sldId id="472" r:id="rId178"/>
    <p:sldId id="473" r:id="rId179"/>
    <p:sldId id="474" r:id="rId180"/>
    <p:sldId id="475" r:id="rId181"/>
    <p:sldId id="390" r:id="rId182"/>
    <p:sldId id="486" r:id="rId183"/>
    <p:sldId id="487" r:id="rId184"/>
    <p:sldId id="392" r:id="rId185"/>
    <p:sldId id="393" r:id="rId186"/>
    <p:sldId id="488" r:id="rId187"/>
    <p:sldId id="489" r:id="rId188"/>
    <p:sldId id="394" r:id="rId189"/>
    <p:sldId id="395" r:id="rId190"/>
    <p:sldId id="396" r:id="rId191"/>
    <p:sldId id="397" r:id="rId192"/>
    <p:sldId id="491" r:id="rId193"/>
    <p:sldId id="490" r:id="rId194"/>
    <p:sldId id="492" r:id="rId195"/>
    <p:sldId id="493" r:id="rId196"/>
    <p:sldId id="400" r:id="rId197"/>
    <p:sldId id="495" r:id="rId198"/>
    <p:sldId id="401" r:id="rId199"/>
    <p:sldId id="402" r:id="rId200"/>
    <p:sldId id="403" r:id="rId201"/>
    <p:sldId id="496" r:id="rId202"/>
    <p:sldId id="500" r:id="rId203"/>
    <p:sldId id="498" r:id="rId204"/>
    <p:sldId id="497" r:id="rId205"/>
    <p:sldId id="502" r:id="rId206"/>
    <p:sldId id="503" r:id="rId207"/>
    <p:sldId id="404" r:id="rId208"/>
    <p:sldId id="504" r:id="rId209"/>
    <p:sldId id="505" r:id="rId210"/>
    <p:sldId id="506" r:id="rId211"/>
    <p:sldId id="406" r:id="rId212"/>
    <p:sldId id="509" r:id="rId213"/>
    <p:sldId id="510" r:id="rId214"/>
    <p:sldId id="508" r:id="rId215"/>
    <p:sldId id="415" r:id="rId2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5065"/>
    <a:srgbClr val="F8F9F9"/>
    <a:srgbClr val="EAEAEB"/>
    <a:srgbClr val="F9F9F9"/>
    <a:srgbClr val="E5E6E7"/>
    <a:srgbClr val="F6F6F7"/>
    <a:srgbClr val="F3F4F5"/>
    <a:srgbClr val="3C3C3D"/>
    <a:srgbClr val="383839"/>
    <a:srgbClr val="3E3E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Objects="1">
      <p:cViewPr varScale="1">
        <p:scale>
          <a:sx n="131" d="100"/>
          <a:sy n="131" d="100"/>
        </p:scale>
        <p:origin x="642" y="120"/>
      </p:cViewPr>
      <p:guideLst>
        <p:guide orient="horz" pos="2160"/>
        <p:guide pos="2880"/>
        <p:guide orient="horz" pos="1620"/>
      </p:guideLst>
    </p:cSldViewPr>
  </p:slideViewPr>
  <p:outlineViewPr>
    <p:cViewPr>
      <p:scale>
        <a:sx n="33" d="100"/>
        <a:sy n="33" d="100"/>
      </p:scale>
      <p:origin x="0" y="0"/>
    </p:cViewPr>
    <p:sldLst>
      <p:sld r:id="rId1" collapse="1"/>
    </p:sldLst>
  </p:outlineViewPr>
  <p:notesTextViewPr>
    <p:cViewPr>
      <p:scale>
        <a:sx n="125" d="100"/>
        <a:sy n="125" d="100"/>
      </p:scale>
      <p:origin x="0" y="0"/>
    </p:cViewPr>
  </p:notesTextViewPr>
  <p:sorterViewPr>
    <p:cViewPr>
      <p:scale>
        <a:sx n="66" d="100"/>
        <a:sy n="66" d="100"/>
      </p:scale>
      <p:origin x="0" y="0"/>
    </p:cViewPr>
  </p:sorterViewPr>
  <p:notesViewPr>
    <p:cSldViewPr snapToObjects="1">
      <p:cViewPr varScale="1">
        <p:scale>
          <a:sx n="89" d="100"/>
          <a:sy n="89" d="100"/>
        </p:scale>
        <p:origin x="2184"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slide" Target="slides/slide177.xml"/><Relationship Id="rId186" Type="http://schemas.openxmlformats.org/officeDocument/2006/relationships/slide" Target="slides/slide182.xml"/><Relationship Id="rId216" Type="http://schemas.openxmlformats.org/officeDocument/2006/relationships/slide" Target="slides/slide212.xml"/><Relationship Id="rId211" Type="http://schemas.openxmlformats.org/officeDocument/2006/relationships/slide" Target="slides/slide207.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slide" Target="slides/slide193.xml"/><Relationship Id="rId206" Type="http://schemas.openxmlformats.org/officeDocument/2006/relationships/slide" Target="slides/slide202.xml"/><Relationship Id="rId201" Type="http://schemas.openxmlformats.org/officeDocument/2006/relationships/slide" Target="slides/slide197.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217"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212" Type="http://schemas.openxmlformats.org/officeDocument/2006/relationships/slide" Target="slides/slide208.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viewProps" Target="viewProps.xml"/><Relationship Id="rId3" Type="http://schemas.openxmlformats.org/officeDocument/2006/relationships/customXml" Target="../customXml/item3.xml"/><Relationship Id="rId214" Type="http://schemas.openxmlformats.org/officeDocument/2006/relationships/slide" Target="slides/slide210.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tableStyles" Target="tableStyles.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s>
</file>

<file path=ppt/_rels/viewProps.xml.rels><?xml version="1.0" encoding="UTF-8" standalone="yes"?>
<Relationships xmlns="http://schemas.openxmlformats.org/package/2006/relationships"><Relationship Id="rId1"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A9B25-DBCC-4249-829D-B3BC1E0E411F}" type="datetimeFigureOut">
              <a:t>11/2/2020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06C930-0C39-C14E-9A81-5D25950FD497}" type="slidenum">
              <a:t>‹#›</a:t>
            </a:fld>
            <a:endParaRPr lang="en-US" dirty="0"/>
          </a:p>
        </p:txBody>
      </p:sp>
    </p:spTree>
    <p:extLst>
      <p:ext uri="{BB962C8B-B14F-4D97-AF65-F5344CB8AC3E}">
        <p14:creationId xmlns:p14="http://schemas.microsoft.com/office/powerpoint/2010/main" val="32399235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3" Type="http://schemas.openxmlformats.org/officeDocument/2006/relationships/hyperlink" Target="http://www.fafsa.gov/" TargetMode="External"/><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3" Type="http://schemas.openxmlformats.org/officeDocument/2006/relationships/hyperlink" Target="http://www.studentaid.ed.gov/fafsa" TargetMode="External"/><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a:t>
            </a:fld>
            <a:endParaRPr lang="en-US" dirty="0"/>
          </a:p>
        </p:txBody>
      </p:sp>
    </p:spTree>
    <p:extLst>
      <p:ext uri="{BB962C8B-B14F-4D97-AF65-F5344CB8AC3E}">
        <p14:creationId xmlns:p14="http://schemas.microsoft.com/office/powerpoint/2010/main" val="2018303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“Login” view with the “I am a parent, preparer,</a:t>
            </a:r>
            <a:r>
              <a:rPr lang="en-US" altLang="en-US" baseline="0" dirty="0"/>
              <a:t> or student from a Freely Associated State” option selected</a:t>
            </a:r>
            <a:r>
              <a:rPr lang="en-US" altLang="en-US" dirty="0"/>
              <a:t>. </a:t>
            </a:r>
          </a:p>
          <a:p>
            <a:endParaRPr lang="en-US" altLang="en-US" dirty="0"/>
          </a:p>
          <a:p>
            <a:r>
              <a:rPr lang="en-US" altLang="en-US" dirty="0"/>
              <a:t>The</a:t>
            </a:r>
            <a:r>
              <a:rPr lang="en-US" altLang="en-US" baseline="0" dirty="0"/>
              <a:t> SSN is now masked by default and users have the ability to check the “Show SSN” box if they wish to see what is being typed in.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13</a:t>
            </a:fld>
            <a:endParaRPr lang="en-US" dirty="0"/>
          </a:p>
        </p:txBody>
      </p:sp>
    </p:spTree>
    <p:extLst>
      <p:ext uri="{BB962C8B-B14F-4D97-AF65-F5344CB8AC3E}">
        <p14:creationId xmlns:p14="http://schemas.microsoft.com/office/powerpoint/2010/main" val="15766125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2020-21 “Student Selective Service”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This view is new to 2020-21,</a:t>
            </a:r>
            <a:r>
              <a:rPr lang="en-US" altLang="en-US" baseline="0" dirty="0"/>
              <a:t> as gender and Selective Service are now on one page to sync fafsa.gov and the mobile app.  In this instance the student is female, so the Selective Service question will not appear.</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103</a:t>
            </a:fld>
            <a:endParaRPr lang="en-US" dirty="0"/>
          </a:p>
        </p:txBody>
      </p:sp>
    </p:spTree>
    <p:extLst>
      <p:ext uri="{BB962C8B-B14F-4D97-AF65-F5344CB8AC3E}">
        <p14:creationId xmlns:p14="http://schemas.microsoft.com/office/powerpoint/2010/main" val="31280569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2020-21 “Student Driver’s License”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This view is new to 2020-21,</a:t>
            </a:r>
            <a:r>
              <a:rPr lang="en-US" altLang="en-US" baseline="0" dirty="0"/>
              <a:t> as driver’s license number and driver’s license state are now on one page to sync fafsa.gov and the mobile app.</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104</a:t>
            </a:fld>
            <a:endParaRPr lang="en-US" dirty="0"/>
          </a:p>
        </p:txBody>
      </p:sp>
    </p:spTree>
    <p:extLst>
      <p:ext uri="{BB962C8B-B14F-4D97-AF65-F5344CB8AC3E}">
        <p14:creationId xmlns:p14="http://schemas.microsoft.com/office/powerpoint/2010/main" val="28609111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“Student</a:t>
            </a:r>
            <a:r>
              <a:rPr lang="en-US" altLang="en-US" baseline="0" dirty="0"/>
              <a:t> Foster Care/Parent Education Completion</a:t>
            </a:r>
            <a:r>
              <a:rPr lang="en-US" altLang="en-US" dirty="0"/>
              <a:t>”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105</a:t>
            </a:fld>
            <a:endParaRPr lang="en-US" dirty="0"/>
          </a:p>
        </p:txBody>
      </p:sp>
    </p:spTree>
    <p:extLst>
      <p:ext uri="{BB962C8B-B14F-4D97-AF65-F5344CB8AC3E}">
        <p14:creationId xmlns:p14="http://schemas.microsoft.com/office/powerpoint/2010/main" val="628498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“Search for High School” view.</a:t>
            </a:r>
          </a:p>
          <a:p>
            <a:endParaRPr lang="en-US" dirty="0"/>
          </a:p>
          <a:p>
            <a:r>
              <a:rPr lang="en-US" dirty="0"/>
              <a:t>Note:</a:t>
            </a:r>
            <a:r>
              <a:rPr lang="en-US" baseline="0" dirty="0"/>
              <a:t> This is the first view of the School Selection section.</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106</a:t>
            </a:fld>
            <a:endParaRPr lang="en-US" dirty="0"/>
          </a:p>
        </p:txBody>
      </p:sp>
    </p:spTree>
    <p:extLst>
      <p:ext uri="{BB962C8B-B14F-4D97-AF65-F5344CB8AC3E}">
        <p14:creationId xmlns:p14="http://schemas.microsoft.com/office/powerpoint/2010/main" val="1554732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“Search for High School Results”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107</a:t>
            </a:fld>
            <a:endParaRPr lang="en-US" dirty="0"/>
          </a:p>
        </p:txBody>
      </p:sp>
    </p:spTree>
    <p:extLst>
      <p:ext uri="{BB962C8B-B14F-4D97-AF65-F5344CB8AC3E}">
        <p14:creationId xmlns:p14="http://schemas.microsoft.com/office/powerpoint/2010/main" val="28749275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“Search for Colleges”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108</a:t>
            </a:fld>
            <a:endParaRPr lang="en-US" dirty="0"/>
          </a:p>
        </p:txBody>
      </p:sp>
    </p:spTree>
    <p:extLst>
      <p:ext uri="{BB962C8B-B14F-4D97-AF65-F5344CB8AC3E}">
        <p14:creationId xmlns:p14="http://schemas.microsoft.com/office/powerpoint/2010/main" val="14393399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2020-21 “College Search Results”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109</a:t>
            </a:fld>
            <a:endParaRPr lang="en-US" dirty="0"/>
          </a:p>
        </p:txBody>
      </p:sp>
    </p:spTree>
    <p:extLst>
      <p:ext uri="{BB962C8B-B14F-4D97-AF65-F5344CB8AC3E}">
        <p14:creationId xmlns:p14="http://schemas.microsoft.com/office/powerpoint/2010/main" val="339785661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“Selected</a:t>
            </a:r>
            <a:r>
              <a:rPr lang="en-US" baseline="0" dirty="0"/>
              <a:t> Colleges and </a:t>
            </a:r>
            <a:r>
              <a:rPr lang="en-US" dirty="0"/>
              <a:t>Housing Plans”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110</a:t>
            </a:fld>
            <a:endParaRPr lang="en-US" dirty="0"/>
          </a:p>
        </p:txBody>
      </p:sp>
    </p:spTree>
    <p:extLst>
      <p:ext uri="{BB962C8B-B14F-4D97-AF65-F5344CB8AC3E}">
        <p14:creationId xmlns:p14="http://schemas.microsoft.com/office/powerpoint/2010/main" val="37430136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“Student</a:t>
            </a:r>
            <a:r>
              <a:rPr lang="en-US" altLang="en-US" baseline="0" dirty="0"/>
              <a:t> Marital Status</a:t>
            </a:r>
            <a:r>
              <a:rPr lang="en-US" altLang="en-US" dirty="0"/>
              <a:t>” view.</a:t>
            </a:r>
          </a:p>
          <a:p>
            <a:endParaRPr lang="en-US" altLang="en-US" dirty="0"/>
          </a:p>
          <a:p>
            <a:r>
              <a:rPr lang="en-US" altLang="en-US" dirty="0"/>
              <a:t>Note: This is the first view of Dependency Status section.</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111</a:t>
            </a:fld>
            <a:endParaRPr lang="en-US" dirty="0"/>
          </a:p>
        </p:txBody>
      </p:sp>
    </p:spTree>
    <p:extLst>
      <p:ext uri="{BB962C8B-B14F-4D97-AF65-F5344CB8AC3E}">
        <p14:creationId xmlns:p14="http://schemas.microsoft.com/office/powerpoint/2010/main" val="2515186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“Does</a:t>
            </a:r>
            <a:r>
              <a:rPr lang="en-US" baseline="0" dirty="0"/>
              <a:t> Student Have Dependents?”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112</a:t>
            </a:fld>
            <a:endParaRPr lang="en-US" dirty="0"/>
          </a:p>
        </p:txBody>
      </p:sp>
    </p:spTree>
    <p:extLst>
      <p:ext uri="{BB962C8B-B14F-4D97-AF65-F5344CB8AC3E}">
        <p14:creationId xmlns:p14="http://schemas.microsoft.com/office/powerpoint/2010/main" val="3758285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2020-21</a:t>
            </a:r>
            <a:r>
              <a:rPr lang="en-US" baseline="0" dirty="0"/>
              <a:t> “Disclaimer” view.</a:t>
            </a:r>
            <a:endParaRPr lang="en-US" dirty="0"/>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14</a:t>
            </a:fld>
            <a:endParaRPr lang="en-US" dirty="0"/>
          </a:p>
        </p:txBody>
      </p:sp>
    </p:spTree>
    <p:extLst>
      <p:ext uri="{BB962C8B-B14F-4D97-AF65-F5344CB8AC3E}">
        <p14:creationId xmlns:p14="http://schemas.microsoft.com/office/powerpoint/2010/main" val="5764490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“Student Household</a:t>
            </a:r>
            <a:r>
              <a:rPr lang="en-US" baseline="0" dirty="0"/>
              <a:t> Info” view.</a:t>
            </a:r>
          </a:p>
          <a:p>
            <a:endParaRPr lang="en-US" baseline="0" dirty="0"/>
          </a:p>
          <a:p>
            <a:r>
              <a:rPr lang="en-US" baseline="0" dirty="0"/>
              <a:t>Students are required to complete the household size worksheet in an effort to get more accurate information about the number in the student’s household and the number of those in the household who are in college. Some information will be prefilled, based on responses provided previously within the FAFSA form. The system tallies the totals as the student completes the worksheet to ensure that there are no mathematical errors.</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113</a:t>
            </a:fld>
            <a:endParaRPr lang="en-US" dirty="0"/>
          </a:p>
        </p:txBody>
      </p:sp>
    </p:spTree>
    <p:extLst>
      <p:ext uri="{BB962C8B-B14F-4D97-AF65-F5344CB8AC3E}">
        <p14:creationId xmlns:p14="http://schemas.microsoft.com/office/powerpoint/2010/main" val="23855314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“Independent</a:t>
            </a:r>
            <a:r>
              <a:rPr lang="en-US" altLang="en-US" baseline="0" dirty="0"/>
              <a:t> Student” view.  </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114</a:t>
            </a:fld>
            <a:endParaRPr lang="en-US" dirty="0"/>
          </a:p>
        </p:txBody>
      </p:sp>
    </p:spTree>
    <p:extLst>
      <p:ext uri="{BB962C8B-B14F-4D97-AF65-F5344CB8AC3E}">
        <p14:creationId xmlns:p14="http://schemas.microsoft.com/office/powerpoint/2010/main" val="34497528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2020-21 “Student Tax</a:t>
            </a:r>
            <a:r>
              <a:rPr lang="en-US" altLang="en-US" baseline="0" dirty="0"/>
              <a:t> Filing Status” view.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aseline="0" dirty="0"/>
              <a:t>This is the first view of Student Financials section.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aseline="0" dirty="0"/>
              <a:t> Parent Demographics and Financials have been skipped because the applicant is independent.</a:t>
            </a:r>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115</a:t>
            </a:fld>
            <a:endParaRPr lang="en-US" dirty="0"/>
          </a:p>
        </p:txBody>
      </p:sp>
    </p:spTree>
    <p:extLst>
      <p:ext uri="{BB962C8B-B14F-4D97-AF65-F5344CB8AC3E}">
        <p14:creationId xmlns:p14="http://schemas.microsoft.com/office/powerpoint/2010/main" val="10789901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2020-21 “Student Eligible for IRS DRT” view, displayed when the student opts not to use the IRS DRT and enters</a:t>
            </a:r>
            <a:r>
              <a:rPr lang="en-US" altLang="en-US" baseline="0" dirty="0"/>
              <a:t> their information manually</a:t>
            </a:r>
            <a:r>
              <a:rPr lang="en-US" altLang="en-US" dirty="0"/>
              <a:t>.</a:t>
            </a:r>
          </a:p>
          <a:p>
            <a:endParaRPr lang="en-US" altLang="en-US" b="1"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116</a:t>
            </a:fld>
            <a:endParaRPr lang="en-US" dirty="0"/>
          </a:p>
        </p:txBody>
      </p:sp>
    </p:spTree>
    <p:extLst>
      <p:ext uri="{BB962C8B-B14F-4D97-AF65-F5344CB8AC3E}">
        <p14:creationId xmlns:p14="http://schemas.microsoft.com/office/powerpoint/2010/main" val="203666602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2020-21 “Student IRS Info” view.</a:t>
            </a:r>
            <a:endParaRPr lang="en-US" altLang="en-US" b="1"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117</a:t>
            </a:fld>
            <a:endParaRPr lang="en-US" dirty="0"/>
          </a:p>
        </p:txBody>
      </p:sp>
    </p:spTree>
    <p:extLst>
      <p:ext uri="{BB962C8B-B14F-4D97-AF65-F5344CB8AC3E}">
        <p14:creationId xmlns:p14="http://schemas.microsoft.com/office/powerpoint/2010/main" val="2409670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2020-21 “Student Income from Work” view.</a:t>
            </a:r>
            <a:endParaRPr lang="en-US" altLang="en-US" b="1" dirty="0"/>
          </a:p>
          <a:p>
            <a:endParaRPr lang="en-US" altLang="en-US" b="1"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118</a:t>
            </a:fld>
            <a:endParaRPr lang="en-US" dirty="0"/>
          </a:p>
        </p:txBody>
      </p:sp>
    </p:spTree>
    <p:extLst>
      <p:ext uri="{BB962C8B-B14F-4D97-AF65-F5344CB8AC3E}">
        <p14:creationId xmlns:p14="http://schemas.microsoft.com/office/powerpoint/2010/main" val="32465398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2020-21 “Student Additional</a:t>
            </a:r>
            <a:r>
              <a:rPr lang="en-US" altLang="en-US" baseline="0" dirty="0"/>
              <a:t> IRS Info</a:t>
            </a:r>
            <a:r>
              <a:rPr lang="en-US" altLang="en-US" dirty="0"/>
              <a:t>” view.</a:t>
            </a:r>
            <a:endParaRPr lang="en-US" altLang="en-US" b="1" dirty="0"/>
          </a:p>
          <a:p>
            <a:endParaRPr lang="en-US" altLang="en-US" b="1"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119</a:t>
            </a:fld>
            <a:endParaRPr lang="en-US" dirty="0"/>
          </a:p>
        </p:txBody>
      </p:sp>
    </p:spTree>
    <p:extLst>
      <p:ext uri="{BB962C8B-B14F-4D97-AF65-F5344CB8AC3E}">
        <p14:creationId xmlns:p14="http://schemas.microsoft.com/office/powerpoint/2010/main" val="428323491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2020-21 “Student Questions</a:t>
            </a:r>
            <a:r>
              <a:rPr lang="en-US" altLang="en-US" baseline="0" dirty="0"/>
              <a:t> for Tax Filers Only</a:t>
            </a:r>
            <a:r>
              <a:rPr lang="en-US" altLang="en-US" dirty="0"/>
              <a:t>”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Note: Additional instructional text has been added to help students and parents answer the combat pay question correctly.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1" dirty="0"/>
          </a:p>
          <a:p>
            <a:endParaRPr lang="en-US" altLang="en-US" b="1"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120</a:t>
            </a:fld>
            <a:endParaRPr lang="en-US" dirty="0"/>
          </a:p>
        </p:txBody>
      </p:sp>
    </p:spTree>
    <p:extLst>
      <p:ext uri="{BB962C8B-B14F-4D97-AF65-F5344CB8AC3E}">
        <p14:creationId xmlns:p14="http://schemas.microsoft.com/office/powerpoint/2010/main" val="133156582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 “Student Additional</a:t>
            </a:r>
            <a:r>
              <a:rPr lang="en-US" baseline="0" dirty="0"/>
              <a:t> Financial Info” view.</a:t>
            </a:r>
            <a:endParaRPr 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121</a:t>
            </a:fld>
            <a:endParaRPr lang="en-US" dirty="0"/>
          </a:p>
        </p:txBody>
      </p:sp>
    </p:spTree>
    <p:extLst>
      <p:ext uri="{BB962C8B-B14F-4D97-AF65-F5344CB8AC3E}">
        <p14:creationId xmlns:p14="http://schemas.microsoft.com/office/powerpoint/2010/main" val="216447280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 “Student Untaxed Income” view.</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122</a:t>
            </a:fld>
            <a:endParaRPr lang="en-US" dirty="0"/>
          </a:p>
        </p:txBody>
      </p:sp>
    </p:spTree>
    <p:extLst>
      <p:ext uri="{BB962C8B-B14F-4D97-AF65-F5344CB8AC3E}">
        <p14:creationId xmlns:p14="http://schemas.microsoft.com/office/powerpoint/2010/main" val="1716825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“Get</a:t>
            </a:r>
            <a:r>
              <a:rPr lang="en-US" baseline="0" dirty="0"/>
              <a:t> Started”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15</a:t>
            </a:fld>
            <a:endParaRPr lang="en-US" dirty="0"/>
          </a:p>
        </p:txBody>
      </p:sp>
    </p:spTree>
    <p:extLst>
      <p:ext uri="{BB962C8B-B14F-4D97-AF65-F5344CB8AC3E}">
        <p14:creationId xmlns:p14="http://schemas.microsoft.com/office/powerpoint/2010/main" val="1030442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 “Student Assets” view.</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123</a:t>
            </a:fld>
            <a:endParaRPr lang="en-US" dirty="0"/>
          </a:p>
        </p:txBody>
      </p:sp>
    </p:spTree>
    <p:extLst>
      <p:ext uri="{BB962C8B-B14F-4D97-AF65-F5344CB8AC3E}">
        <p14:creationId xmlns:p14="http://schemas.microsoft.com/office/powerpoint/2010/main" val="6722666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 </a:t>
            </a:r>
            <a:r>
              <a:rPr lang="en-US"/>
              <a:t>“Preparer</a:t>
            </a:r>
            <a:r>
              <a:rPr lang="en-US" baseline="0"/>
              <a:t> Info</a:t>
            </a:r>
            <a:r>
              <a:rPr lang="en-US"/>
              <a:t>”</a:t>
            </a:r>
            <a:r>
              <a:rPr lang="en-US" baseline="0"/>
              <a:t> </a:t>
            </a:r>
            <a:r>
              <a:rPr lang="en-US" baseline="0" dirty="0"/>
              <a:t>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Note: This is the first view of Sign &amp; Submit</a:t>
            </a:r>
            <a:endParaRPr 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124</a:t>
            </a:fld>
            <a:endParaRPr lang="en-US" dirty="0"/>
          </a:p>
        </p:txBody>
      </p:sp>
    </p:spTree>
    <p:extLst>
      <p:ext uri="{BB962C8B-B14F-4D97-AF65-F5344CB8AC3E}">
        <p14:creationId xmlns:p14="http://schemas.microsoft.com/office/powerpoint/2010/main" val="42569597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a:t>
            </a:r>
            <a:r>
              <a:rPr lang="en-US" baseline="0" dirty="0"/>
              <a:t> “FAFSA Summary” view for independent student– Student Demographics and School Selection. </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125</a:t>
            </a:fld>
            <a:endParaRPr lang="en-US" dirty="0"/>
          </a:p>
        </p:txBody>
      </p:sp>
    </p:spTree>
    <p:extLst>
      <p:ext uri="{BB962C8B-B14F-4D97-AF65-F5344CB8AC3E}">
        <p14:creationId xmlns:p14="http://schemas.microsoft.com/office/powerpoint/2010/main" val="365857172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a:t>
            </a:r>
            <a:r>
              <a:rPr lang="en-US" baseline="0" dirty="0"/>
              <a:t> “FAFSA Summary” view for independent student – Dependency Status and Student Financials.</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126</a:t>
            </a:fld>
            <a:endParaRPr lang="en-US" dirty="0"/>
          </a:p>
        </p:txBody>
      </p:sp>
    </p:spTree>
    <p:extLst>
      <p:ext uri="{BB962C8B-B14F-4D97-AF65-F5344CB8AC3E}">
        <p14:creationId xmlns:p14="http://schemas.microsoft.com/office/powerpoint/2010/main" val="193716564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a:t>
            </a:r>
            <a:r>
              <a:rPr lang="en-US" baseline="0" dirty="0"/>
              <a:t> “FAFSA Summary” view for independent student – Sign &amp; Submit.</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127</a:t>
            </a:fld>
            <a:endParaRPr lang="en-US" dirty="0"/>
          </a:p>
        </p:txBody>
      </p:sp>
    </p:spTree>
    <p:extLst>
      <p:ext uri="{BB962C8B-B14F-4D97-AF65-F5344CB8AC3E}">
        <p14:creationId xmlns:p14="http://schemas.microsoft.com/office/powerpoint/2010/main" val="411009787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2020-21 “Agreement of Terms” view.</a:t>
            </a:r>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128</a:t>
            </a:fld>
            <a:endParaRPr lang="en-US" dirty="0"/>
          </a:p>
        </p:txBody>
      </p:sp>
    </p:spTree>
    <p:extLst>
      <p:ext uri="{BB962C8B-B14F-4D97-AF65-F5344CB8AC3E}">
        <p14:creationId xmlns:p14="http://schemas.microsoft.com/office/powerpoint/2010/main" val="385197998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 “Signature Options” view.</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129</a:t>
            </a:fld>
            <a:endParaRPr lang="en-US" dirty="0"/>
          </a:p>
        </p:txBody>
      </p:sp>
    </p:spTree>
    <p:extLst>
      <p:ext uri="{BB962C8B-B14F-4D97-AF65-F5344CB8AC3E}">
        <p14:creationId xmlns:p14="http://schemas.microsoft.com/office/powerpoint/2010/main" val="355008833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 “Signature Status” view.</a:t>
            </a:r>
          </a:p>
          <a:p>
            <a:endParaRPr lang="en-US" altLang="en-US" b="1"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130</a:t>
            </a:fld>
            <a:endParaRPr lang="en-US" dirty="0"/>
          </a:p>
        </p:txBody>
      </p:sp>
    </p:spTree>
    <p:extLst>
      <p:ext uri="{BB962C8B-B14F-4D97-AF65-F5344CB8AC3E}">
        <p14:creationId xmlns:p14="http://schemas.microsoft.com/office/powerpoint/2010/main" val="235451078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“Confirmation Page” view.</a:t>
            </a:r>
          </a:p>
          <a:p>
            <a:endParaRPr lang="en-US" altLang="en-US" dirty="0"/>
          </a:p>
          <a:p>
            <a:r>
              <a:rPr lang="en-US" altLang="en-US" dirty="0"/>
              <a:t>Students are offered the option to transfer some</a:t>
            </a:r>
            <a:r>
              <a:rPr lang="en-US" altLang="en-US" baseline="0" dirty="0"/>
              <a:t> of the student information and start a state aid application.  In this instance the student can start an Iowa State Aid application.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131</a:t>
            </a:fld>
            <a:endParaRPr lang="en-US" dirty="0"/>
          </a:p>
        </p:txBody>
      </p:sp>
    </p:spTree>
    <p:extLst>
      <p:ext uri="{BB962C8B-B14F-4D97-AF65-F5344CB8AC3E}">
        <p14:creationId xmlns:p14="http://schemas.microsoft.com/office/powerpoint/2010/main" val="69230098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2CF3FF71-02FB-4AD2-9B5A-C9D90F442B42}" type="slidenum">
              <a:rPr lang="en-US" smtClean="0"/>
              <a:pPr>
                <a:defRPr/>
              </a:pPr>
              <a:t>132</a:t>
            </a:fld>
            <a:endParaRPr lang="en-US" dirty="0"/>
          </a:p>
        </p:txBody>
      </p:sp>
    </p:spTree>
    <p:extLst>
      <p:ext uri="{BB962C8B-B14F-4D97-AF65-F5344CB8AC3E}">
        <p14:creationId xmlns:p14="http://schemas.microsoft.com/office/powerpoint/2010/main" val="2103297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2020-21 “Create</a:t>
            </a:r>
            <a:r>
              <a:rPr lang="en-US" altLang="en-US" baseline="0" dirty="0"/>
              <a:t> a Save Key” view.</a:t>
            </a:r>
            <a:endParaRPr lang="en-US" altLang="en-US" dirty="0"/>
          </a:p>
          <a:p>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The “Save Key” allows an applicant to save their FAFSA application and return at a later time to complete and submit the application. </a:t>
            </a:r>
            <a:r>
              <a:rPr lang="en-US" sz="1200" kern="1200" dirty="0">
                <a:solidFill>
                  <a:schemeClr val="tx1"/>
                </a:solidFill>
                <a:effectLst/>
                <a:latin typeface="+mn-lt"/>
                <a:ea typeface="+mn-ea"/>
                <a:cs typeface="+mn-cs"/>
              </a:rPr>
              <a:t>The application is saved for 45 days, unless the student submits their application for processing prior to that</a:t>
            </a:r>
            <a:r>
              <a:rPr lang="en-US" altLang="en-US" dirty="0"/>
              <a:t>. Additionally, the Save Key provides applicants a way</a:t>
            </a:r>
            <a:r>
              <a:rPr lang="en-US" sz="1200" b="0" i="0" kern="1200" dirty="0">
                <a:solidFill>
                  <a:schemeClr val="tx1"/>
                </a:solidFill>
                <a:effectLst/>
                <a:latin typeface="+mn-lt"/>
                <a:ea typeface="+mn-ea"/>
                <a:cs typeface="+mn-cs"/>
              </a:rPr>
              <a:t> to share access to their </a:t>
            </a:r>
            <a:r>
              <a:rPr lang="en-US" sz="1200" b="0" i="1" kern="1200" dirty="0">
                <a:solidFill>
                  <a:schemeClr val="tx1"/>
                </a:solidFill>
                <a:effectLst/>
                <a:latin typeface="+mn-lt"/>
                <a:ea typeface="+mn-ea"/>
                <a:cs typeface="+mn-cs"/>
              </a:rPr>
              <a:t>Free Application for Federal Student Aid</a:t>
            </a:r>
            <a:r>
              <a:rPr lang="en-US" sz="1200" b="0" i="0" kern="1200" dirty="0">
                <a:solidFill>
                  <a:schemeClr val="tx1"/>
                </a:solidFill>
                <a:effectLst/>
                <a:latin typeface="+mn-lt"/>
                <a:ea typeface="+mn-ea"/>
                <a:cs typeface="+mn-cs"/>
              </a:rPr>
              <a:t> (FAFSA</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application or correction if their parent(s) needs to add information or sign it.</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16</a:t>
            </a:fld>
            <a:endParaRPr lang="en-US" dirty="0"/>
          </a:p>
        </p:txBody>
      </p:sp>
    </p:spTree>
    <p:extLst>
      <p:ext uri="{BB962C8B-B14F-4D97-AF65-F5344CB8AC3E}">
        <p14:creationId xmlns:p14="http://schemas.microsoft.com/office/powerpoint/2010/main" val="8605607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My FAFSA</a:t>
            </a:r>
            <a:r>
              <a:rPr lang="en-US" altLang="en-US" baseline="0" dirty="0"/>
              <a:t> view(s) is when a student or parent logs into the fafsa.gov website using the student’s identifiers and a transaction is on file.  </a:t>
            </a:r>
          </a:p>
          <a:p>
            <a:endParaRPr lang="en-US" altLang="en-US" baseline="0" dirty="0"/>
          </a:p>
          <a:p>
            <a:r>
              <a:rPr lang="en-US" altLang="en-US" baseline="0" dirty="0"/>
              <a:t>This view is now to be mistaken with myStudentAid which deals with the mobile application.</a:t>
            </a:r>
            <a:endParaRPr lang="en-US" altLang="en-US" dirty="0"/>
          </a:p>
        </p:txBody>
      </p:sp>
      <p:sp>
        <p:nvSpPr>
          <p:cNvPr id="4" name="Slide Number Placeholder 3"/>
          <p:cNvSpPr>
            <a:spLocks noGrp="1"/>
          </p:cNvSpPr>
          <p:nvPr>
            <p:ph type="sldNum" sz="quarter" idx="5"/>
          </p:nvPr>
        </p:nvSpPr>
        <p:spPr/>
        <p:txBody>
          <a:bodyPr/>
          <a:lstStyle/>
          <a:p>
            <a:pPr>
              <a:defRPr/>
            </a:pPr>
            <a:fld id="{2CF3FF71-02FB-4AD2-9B5A-C9D90F442B42}" type="slidenum">
              <a:rPr lang="en-US" smtClean="0"/>
              <a:pPr>
                <a:defRPr/>
              </a:pPr>
              <a:t>133</a:t>
            </a:fld>
            <a:endParaRPr lang="en-US" dirty="0"/>
          </a:p>
        </p:txBody>
      </p:sp>
    </p:spTree>
    <p:extLst>
      <p:ext uri="{BB962C8B-B14F-4D97-AF65-F5344CB8AC3E}">
        <p14:creationId xmlns:p14="http://schemas.microsoft.com/office/powerpoint/2010/main" val="307424038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a transaction is not</a:t>
            </a:r>
            <a:r>
              <a:rPr lang="en-US" baseline="0" dirty="0"/>
              <a:t> found when the user logs in they will be presented with the </a:t>
            </a:r>
            <a:r>
              <a:rPr lang="en-US" dirty="0"/>
              <a:t>2020-21 “Get Started” view.</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134</a:t>
            </a:fld>
            <a:endParaRPr lang="en-US" dirty="0"/>
          </a:p>
        </p:txBody>
      </p:sp>
    </p:spTree>
    <p:extLst>
      <p:ext uri="{BB962C8B-B14F-4D97-AF65-F5344CB8AC3E}">
        <p14:creationId xmlns:p14="http://schemas.microsoft.com/office/powerpoint/2010/main" val="58428930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A renewal FAFSA exists when the applicant has a FAFSA with a valid EFC from the previous year. Selecting “FAFSA Renewal” allows the applicant to prefill the current year’s FAFSA with some data from last year’s application.</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135</a:t>
            </a:fld>
            <a:endParaRPr lang="en-US" dirty="0"/>
          </a:p>
        </p:txBody>
      </p:sp>
    </p:spTree>
    <p:extLst>
      <p:ext uri="{BB962C8B-B14F-4D97-AF65-F5344CB8AC3E}">
        <p14:creationId xmlns:p14="http://schemas.microsoft.com/office/powerpoint/2010/main" val="174777052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a:t>
            </a:r>
            <a:r>
              <a:rPr lang="en-US" baseline="0" dirty="0"/>
              <a:t> “My FAFSA” view where further action is required.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This page displays when the applicant has a non-missing signature error.  In this instance the applicant provided the same amount for both AGI and income taxes paid.</a:t>
            </a:r>
            <a:endParaRPr 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136</a:t>
            </a:fld>
            <a:endParaRPr lang="en-US" dirty="0"/>
          </a:p>
        </p:txBody>
      </p:sp>
    </p:spTree>
    <p:extLst>
      <p:ext uri="{BB962C8B-B14F-4D97-AF65-F5344CB8AC3E}">
        <p14:creationId xmlns:p14="http://schemas.microsoft.com/office/powerpoint/2010/main" val="340599093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a:t>
            </a:r>
            <a:r>
              <a:rPr lang="en-US" baseline="0" dirty="0"/>
              <a:t> “My FAFSA” view where the applicant can choose to continue their application or start over.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This page displays when the applicant has started an application, but exited out before submitting.</a:t>
            </a:r>
            <a:endParaRPr 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137</a:t>
            </a:fld>
            <a:endParaRPr lang="en-US" dirty="0"/>
          </a:p>
        </p:txBody>
      </p:sp>
    </p:spTree>
    <p:extLst>
      <p:ext uri="{BB962C8B-B14F-4D97-AF65-F5344CB8AC3E}">
        <p14:creationId xmlns:p14="http://schemas.microsoft.com/office/powerpoint/2010/main" val="181953346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a:t>
            </a:r>
            <a:r>
              <a:rPr lang="en-US" baseline="0" dirty="0"/>
              <a:t> “My FAFSA” view where the applicant has a processed application.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138</a:t>
            </a:fld>
            <a:endParaRPr lang="en-US" dirty="0"/>
          </a:p>
        </p:txBody>
      </p:sp>
    </p:spTree>
    <p:extLst>
      <p:ext uri="{BB962C8B-B14F-4D97-AF65-F5344CB8AC3E}">
        <p14:creationId xmlns:p14="http://schemas.microsoft.com/office/powerpoint/2010/main" val="116225258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2CF3FF71-02FB-4AD2-9B5A-C9D90F442B42}" type="slidenum">
              <a:rPr lang="en-US" smtClean="0"/>
              <a:pPr>
                <a:defRPr/>
              </a:pPr>
              <a:t>139</a:t>
            </a:fld>
            <a:endParaRPr lang="en-US" dirty="0"/>
          </a:p>
        </p:txBody>
      </p:sp>
    </p:spTree>
    <p:extLst>
      <p:ext uri="{BB962C8B-B14F-4D97-AF65-F5344CB8AC3E}">
        <p14:creationId xmlns:p14="http://schemas.microsoft.com/office/powerpoint/2010/main" val="302756552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a:t>
            </a:r>
            <a:r>
              <a:rPr lang="en-US" baseline="0" dirty="0"/>
              <a:t> “My FAFSA” view where the user can make corrections.</a:t>
            </a:r>
            <a:endParaRPr 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140</a:t>
            </a:fld>
            <a:endParaRPr lang="en-US" dirty="0"/>
          </a:p>
        </p:txBody>
      </p:sp>
    </p:spTree>
    <p:extLst>
      <p:ext uri="{BB962C8B-B14F-4D97-AF65-F5344CB8AC3E}">
        <p14:creationId xmlns:p14="http://schemas.microsoft.com/office/powerpoint/2010/main" val="198109294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a:t>
            </a:r>
            <a:r>
              <a:rPr lang="en-US" baseline="0" dirty="0"/>
              <a:t> “Make Corrections” view for save key creation.</a:t>
            </a:r>
            <a:endParaRPr 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141</a:t>
            </a:fld>
            <a:endParaRPr lang="en-US" dirty="0"/>
          </a:p>
        </p:txBody>
      </p:sp>
    </p:spTree>
    <p:extLst>
      <p:ext uri="{BB962C8B-B14F-4D97-AF65-F5344CB8AC3E}">
        <p14:creationId xmlns:p14="http://schemas.microsoft.com/office/powerpoint/2010/main" val="317803175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a:t>
            </a:r>
            <a:r>
              <a:rPr lang="en-US" baseline="0" dirty="0"/>
              <a:t> “Leaving the fafsa.gov pop-up” view for corrections.</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142</a:t>
            </a:fld>
            <a:endParaRPr lang="en-US" dirty="0"/>
          </a:p>
        </p:txBody>
      </p:sp>
    </p:spTree>
    <p:extLst>
      <p:ext uri="{BB962C8B-B14F-4D97-AF65-F5344CB8AC3E}">
        <p14:creationId xmlns:p14="http://schemas.microsoft.com/office/powerpoint/2010/main" val="4039550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2020-21 “Introduction”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Each topic has accordion</a:t>
            </a:r>
            <a:r>
              <a:rPr lang="en-US" altLang="en-US" baseline="0" dirty="0"/>
              <a:t> functionality that can be expanded and contracted to reveal additional information.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17</a:t>
            </a:fld>
            <a:endParaRPr lang="en-US" dirty="0"/>
          </a:p>
        </p:txBody>
      </p:sp>
    </p:spTree>
    <p:extLst>
      <p:ext uri="{BB962C8B-B14F-4D97-AF65-F5344CB8AC3E}">
        <p14:creationId xmlns:p14="http://schemas.microsoft.com/office/powerpoint/2010/main" val="221168550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2020-21</a:t>
            </a:r>
            <a:r>
              <a:rPr lang="en-US" baseline="0" dirty="0"/>
              <a:t> “Introduction” view for corrections.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143</a:t>
            </a:fld>
            <a:endParaRPr lang="en-US" dirty="0"/>
          </a:p>
        </p:txBody>
      </p:sp>
    </p:spTree>
    <p:extLst>
      <p:ext uri="{BB962C8B-B14F-4D97-AF65-F5344CB8AC3E}">
        <p14:creationId xmlns:p14="http://schemas.microsoft.com/office/powerpoint/2010/main" val="36682197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2020-21</a:t>
            </a:r>
            <a:r>
              <a:rPr lang="en-US" baseline="0" dirty="0"/>
              <a:t> “Student Demographic Information” view for corrections.</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144</a:t>
            </a:fld>
            <a:endParaRPr lang="en-US" dirty="0"/>
          </a:p>
        </p:txBody>
      </p:sp>
    </p:spTree>
    <p:extLst>
      <p:ext uri="{BB962C8B-B14F-4D97-AF65-F5344CB8AC3E}">
        <p14:creationId xmlns:p14="http://schemas.microsoft.com/office/powerpoint/2010/main" val="192288704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2020-21</a:t>
            </a:r>
            <a:r>
              <a:rPr lang="en-US" baseline="0" dirty="0"/>
              <a:t> “Student Eligibility Continued” view for corrections.</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145</a:t>
            </a:fld>
            <a:endParaRPr lang="en-US" dirty="0"/>
          </a:p>
        </p:txBody>
      </p:sp>
    </p:spTree>
    <p:extLst>
      <p:ext uri="{BB962C8B-B14F-4D97-AF65-F5344CB8AC3E}">
        <p14:creationId xmlns:p14="http://schemas.microsoft.com/office/powerpoint/2010/main" val="304689394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2020-21</a:t>
            </a:r>
            <a:r>
              <a:rPr lang="en-US" baseline="0" dirty="0"/>
              <a:t> “School Selection Summary” view for corrections.</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146</a:t>
            </a:fld>
            <a:endParaRPr lang="en-US" dirty="0"/>
          </a:p>
        </p:txBody>
      </p:sp>
    </p:spTree>
    <p:extLst>
      <p:ext uri="{BB962C8B-B14F-4D97-AF65-F5344CB8AC3E}">
        <p14:creationId xmlns:p14="http://schemas.microsoft.com/office/powerpoint/2010/main" val="167039848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2020-21</a:t>
            </a:r>
            <a:r>
              <a:rPr lang="en-US" baseline="0" dirty="0"/>
              <a:t> “Dependency Determination” view for corrections.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147</a:t>
            </a:fld>
            <a:endParaRPr lang="en-US" dirty="0"/>
          </a:p>
        </p:txBody>
      </p:sp>
    </p:spTree>
    <p:extLst>
      <p:ext uri="{BB962C8B-B14F-4D97-AF65-F5344CB8AC3E}">
        <p14:creationId xmlns:p14="http://schemas.microsoft.com/office/powerpoint/2010/main" val="232425014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2020-21</a:t>
            </a:r>
            <a:r>
              <a:rPr lang="en-US" baseline="0" dirty="0"/>
              <a:t> “Parent Demographics Information” view for corrections.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148</a:t>
            </a:fld>
            <a:endParaRPr lang="en-US" dirty="0"/>
          </a:p>
        </p:txBody>
      </p:sp>
    </p:spTree>
    <p:extLst>
      <p:ext uri="{BB962C8B-B14F-4D97-AF65-F5344CB8AC3E}">
        <p14:creationId xmlns:p14="http://schemas.microsoft.com/office/powerpoint/2010/main" val="323282428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2020-21</a:t>
            </a:r>
            <a:r>
              <a:rPr lang="en-US" baseline="0" dirty="0"/>
              <a:t> “Parent Financial Information” view for corrections.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Note: Additional instructional text has been added to the schedule 1 question.  The instructional text will be dynamic based on the response to Parent Tax Return Status. In this example the parent stated they “already filed” and “filed a 1040” in order to create the condition for schedule 1 dynamic text to display.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149</a:t>
            </a:fld>
            <a:endParaRPr lang="en-US" dirty="0"/>
          </a:p>
        </p:txBody>
      </p:sp>
    </p:spTree>
    <p:extLst>
      <p:ext uri="{BB962C8B-B14F-4D97-AF65-F5344CB8AC3E}">
        <p14:creationId xmlns:p14="http://schemas.microsoft.com/office/powerpoint/2010/main" val="63292726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2020-21</a:t>
            </a:r>
            <a:r>
              <a:rPr lang="en-US" baseline="0" dirty="0"/>
              <a:t> “Parent Financial Information” view for corrections continued.</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150</a:t>
            </a:fld>
            <a:endParaRPr lang="en-US" dirty="0"/>
          </a:p>
        </p:txBody>
      </p:sp>
    </p:spTree>
    <p:extLst>
      <p:ext uri="{BB962C8B-B14F-4D97-AF65-F5344CB8AC3E}">
        <p14:creationId xmlns:p14="http://schemas.microsoft.com/office/powerpoint/2010/main" val="352993630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2020-21</a:t>
            </a:r>
            <a:r>
              <a:rPr lang="en-US" baseline="0" dirty="0"/>
              <a:t> “Student Financial Information” view for corrections.</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151</a:t>
            </a:fld>
            <a:endParaRPr lang="en-US" dirty="0"/>
          </a:p>
        </p:txBody>
      </p:sp>
    </p:spTree>
    <p:extLst>
      <p:ext uri="{BB962C8B-B14F-4D97-AF65-F5344CB8AC3E}">
        <p14:creationId xmlns:p14="http://schemas.microsoft.com/office/powerpoint/2010/main" val="107045791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2020-21</a:t>
            </a:r>
            <a:r>
              <a:rPr lang="en-US" baseline="0" dirty="0"/>
              <a:t> “Student Financial Information” view for corrections continued.</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152</a:t>
            </a:fld>
            <a:endParaRPr lang="en-US" dirty="0"/>
          </a:p>
        </p:txBody>
      </p:sp>
    </p:spTree>
    <p:extLst>
      <p:ext uri="{BB962C8B-B14F-4D97-AF65-F5344CB8AC3E}">
        <p14:creationId xmlns:p14="http://schemas.microsoft.com/office/powerpoint/2010/main" val="3948436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Dependent Student with Parental Data – logged in as a student. </a:t>
            </a: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18</a:t>
            </a:fld>
            <a:endParaRPr lang="en-US" dirty="0"/>
          </a:p>
        </p:txBody>
      </p:sp>
    </p:spTree>
    <p:extLst>
      <p:ext uri="{BB962C8B-B14F-4D97-AF65-F5344CB8AC3E}">
        <p14:creationId xmlns:p14="http://schemas.microsoft.com/office/powerpoint/2010/main" val="321816250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2020-21</a:t>
            </a:r>
            <a:r>
              <a:rPr lang="en-US" baseline="0" dirty="0"/>
              <a:t> “List of Changes” view for corrections.</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153</a:t>
            </a:fld>
            <a:endParaRPr lang="en-US" dirty="0"/>
          </a:p>
        </p:txBody>
      </p:sp>
    </p:spTree>
    <p:extLst>
      <p:ext uri="{BB962C8B-B14F-4D97-AF65-F5344CB8AC3E}">
        <p14:creationId xmlns:p14="http://schemas.microsoft.com/office/powerpoint/2010/main" val="104992802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2020-21</a:t>
            </a:r>
            <a:r>
              <a:rPr lang="en-US" baseline="0" dirty="0"/>
              <a:t> “Sign &amp; Submit” view for corrections.</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154</a:t>
            </a:fld>
            <a:endParaRPr lang="en-US" dirty="0"/>
          </a:p>
        </p:txBody>
      </p:sp>
    </p:spTree>
    <p:extLst>
      <p:ext uri="{BB962C8B-B14F-4D97-AF65-F5344CB8AC3E}">
        <p14:creationId xmlns:p14="http://schemas.microsoft.com/office/powerpoint/2010/main" val="396444180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2020-21</a:t>
            </a:r>
            <a:r>
              <a:rPr lang="en-US" baseline="0" dirty="0"/>
              <a:t> “Confirmation” view for corrections.</a:t>
            </a:r>
            <a:endParaRPr lang="en-US"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155</a:t>
            </a:fld>
            <a:endParaRPr lang="en-US" dirty="0"/>
          </a:p>
        </p:txBody>
      </p:sp>
    </p:spTree>
    <p:extLst>
      <p:ext uri="{BB962C8B-B14F-4D97-AF65-F5344CB8AC3E}">
        <p14:creationId xmlns:p14="http://schemas.microsoft.com/office/powerpoint/2010/main" val="145954474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24359F97-C3E1-4BD4-9D29-57362E75CFC0}" type="slidenum">
              <a:rPr lang="en-US" smtClean="0">
                <a:solidFill>
                  <a:prstClr val="black"/>
                </a:solidFill>
              </a:rPr>
              <a:pPr>
                <a:defRPr/>
              </a:pPr>
              <a:t>156</a:t>
            </a:fld>
            <a:endParaRPr lang="en-US" dirty="0">
              <a:solidFill>
                <a:prstClr val="black"/>
              </a:solidFill>
            </a:endParaRPr>
          </a:p>
        </p:txBody>
      </p:sp>
    </p:spTree>
    <p:extLst>
      <p:ext uri="{BB962C8B-B14F-4D97-AF65-F5344CB8AC3E}">
        <p14:creationId xmlns:p14="http://schemas.microsoft.com/office/powerpoint/2010/main" val="381502703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a:t>
            </a:r>
            <a:r>
              <a:rPr lang="en-US" baseline="0" dirty="0"/>
              <a:t> “My FAFSA” view where the user can View or Print your Student Aid Report (SAR).</a:t>
            </a:r>
            <a:endParaRPr lang="en-US" dirty="0"/>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157</a:t>
            </a:fld>
            <a:endParaRPr lang="en-US" dirty="0">
              <a:solidFill>
                <a:prstClr val="black"/>
              </a:solidFill>
            </a:endParaRPr>
          </a:p>
        </p:txBody>
      </p:sp>
    </p:spTree>
    <p:extLst>
      <p:ext uri="{BB962C8B-B14F-4D97-AF65-F5344CB8AC3E}">
        <p14:creationId xmlns:p14="http://schemas.microsoft.com/office/powerpoint/2010/main" val="163963955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2020-21</a:t>
            </a:r>
            <a:r>
              <a:rPr lang="en-US" baseline="0" dirty="0"/>
              <a:t> “SAR” view.</a:t>
            </a:r>
            <a:endParaRPr lang="en-US" dirty="0"/>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158</a:t>
            </a:fld>
            <a:endParaRPr lang="en-US" dirty="0">
              <a:solidFill>
                <a:prstClr val="black"/>
              </a:solidFill>
            </a:endParaRPr>
          </a:p>
        </p:txBody>
      </p:sp>
    </p:spTree>
    <p:extLst>
      <p:ext uri="{BB962C8B-B14F-4D97-AF65-F5344CB8AC3E}">
        <p14:creationId xmlns:p14="http://schemas.microsoft.com/office/powerpoint/2010/main" val="89391608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2020-21</a:t>
            </a:r>
            <a:r>
              <a:rPr lang="en-US" baseline="0" dirty="0"/>
              <a:t> “SAR” view continued.</a:t>
            </a:r>
            <a:endParaRPr lang="en-US" dirty="0"/>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159</a:t>
            </a:fld>
            <a:endParaRPr lang="en-US" dirty="0">
              <a:solidFill>
                <a:prstClr val="black"/>
              </a:solidFill>
            </a:endParaRPr>
          </a:p>
        </p:txBody>
      </p:sp>
    </p:spTree>
    <p:extLst>
      <p:ext uri="{BB962C8B-B14F-4D97-AF65-F5344CB8AC3E}">
        <p14:creationId xmlns:p14="http://schemas.microsoft.com/office/powerpoint/2010/main" val="331184607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2020-21</a:t>
            </a:r>
            <a:r>
              <a:rPr lang="en-US" baseline="0" dirty="0"/>
              <a:t> “SAR” view continued.</a:t>
            </a:r>
            <a:endParaRPr lang="en-US" dirty="0"/>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160</a:t>
            </a:fld>
            <a:endParaRPr lang="en-US" dirty="0">
              <a:solidFill>
                <a:prstClr val="black"/>
              </a:solidFill>
            </a:endParaRPr>
          </a:p>
        </p:txBody>
      </p:sp>
    </p:spTree>
    <p:extLst>
      <p:ext uri="{BB962C8B-B14F-4D97-AF65-F5344CB8AC3E}">
        <p14:creationId xmlns:p14="http://schemas.microsoft.com/office/powerpoint/2010/main" val="24026822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2020-21</a:t>
            </a:r>
            <a:r>
              <a:rPr lang="en-US" baseline="0" dirty="0"/>
              <a:t> “SAR” view continued.</a:t>
            </a:r>
            <a:endParaRPr lang="en-US" dirty="0"/>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161</a:t>
            </a:fld>
            <a:endParaRPr lang="en-US" dirty="0">
              <a:solidFill>
                <a:prstClr val="black"/>
              </a:solidFill>
            </a:endParaRPr>
          </a:p>
        </p:txBody>
      </p:sp>
    </p:spTree>
    <p:extLst>
      <p:ext uri="{BB962C8B-B14F-4D97-AF65-F5344CB8AC3E}">
        <p14:creationId xmlns:p14="http://schemas.microsoft.com/office/powerpoint/2010/main" val="186263923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2020-21</a:t>
            </a:r>
            <a:r>
              <a:rPr lang="en-US" baseline="0" dirty="0"/>
              <a:t> “SAR” view continued.</a:t>
            </a:r>
            <a:endParaRPr lang="en-US" dirty="0"/>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162</a:t>
            </a:fld>
            <a:endParaRPr lang="en-US" dirty="0">
              <a:solidFill>
                <a:prstClr val="black"/>
              </a:solidFill>
            </a:endParaRPr>
          </a:p>
        </p:txBody>
      </p:sp>
    </p:spTree>
    <p:extLst>
      <p:ext uri="{BB962C8B-B14F-4D97-AF65-F5344CB8AC3E}">
        <p14:creationId xmlns:p14="http://schemas.microsoft.com/office/powerpoint/2010/main" val="3550620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“Personal Information</a:t>
            </a:r>
            <a:r>
              <a:rPr lang="en-US" altLang="en-US" baseline="0" dirty="0"/>
              <a:t> for Student</a:t>
            </a:r>
            <a:r>
              <a:rPr lang="en-US" altLang="en-US" dirty="0"/>
              <a:t>” view.</a:t>
            </a:r>
          </a:p>
          <a:p>
            <a:endParaRPr lang="en-US" altLang="en-US" dirty="0"/>
          </a:p>
          <a:p>
            <a:r>
              <a:rPr lang="en-US" sz="1200" kern="1200" dirty="0">
                <a:solidFill>
                  <a:schemeClr val="tx1"/>
                </a:solidFill>
                <a:effectLst/>
                <a:latin typeface="+mn-lt"/>
                <a:ea typeface="+mn-ea"/>
                <a:cs typeface="+mn-cs"/>
              </a:rPr>
              <a:t>This is one of multiple views on fafsa.gov that explains that ‘you’ and ‘your’ are referencing the student. Other views where this messaging appear include the Search for High School, Student Marital Status, Parent Marital Status and Student Tax Filing Status.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New views and sections, such as student</a:t>
            </a:r>
            <a:r>
              <a:rPr lang="en-US" sz="1200" kern="1200" baseline="0" dirty="0">
                <a:solidFill>
                  <a:schemeClr val="tx1"/>
                </a:solidFill>
                <a:effectLst/>
                <a:latin typeface="+mn-lt"/>
                <a:ea typeface="+mn-ea"/>
                <a:cs typeface="+mn-cs"/>
              </a:rPr>
              <a:t> financials,</a:t>
            </a:r>
            <a:r>
              <a:rPr lang="en-US" sz="1200" kern="1200" dirty="0">
                <a:solidFill>
                  <a:schemeClr val="tx1"/>
                </a:solidFill>
                <a:effectLst/>
                <a:latin typeface="+mn-lt"/>
                <a:ea typeface="+mn-ea"/>
                <a:cs typeface="+mn-cs"/>
              </a:rPr>
              <a:t> have been added to sync</a:t>
            </a:r>
            <a:r>
              <a:rPr lang="en-US" sz="1200" kern="1200" baseline="0" dirty="0">
                <a:solidFill>
                  <a:schemeClr val="tx1"/>
                </a:solidFill>
                <a:effectLst/>
                <a:latin typeface="+mn-lt"/>
                <a:ea typeface="+mn-ea"/>
                <a:cs typeface="+mn-cs"/>
              </a:rPr>
              <a:t> fafsa.gov with the mobile app.  Examples of new “sync” views will be pointed out later on in the presentation.</a:t>
            </a:r>
            <a:endParaRPr lang="en-US" sz="1200" kern="1200" dirty="0">
              <a:solidFill>
                <a:schemeClr val="tx1"/>
              </a:solidFill>
              <a:effectLst/>
              <a:latin typeface="+mn-lt"/>
              <a:ea typeface="+mn-ea"/>
              <a:cs typeface="+mn-cs"/>
            </a:endParaRPr>
          </a:p>
          <a:p>
            <a:endParaRPr lang="en-US" altLang="en-US" baseline="0" dirty="0"/>
          </a:p>
          <a:p>
            <a:r>
              <a:rPr lang="en-US" altLang="en-US" baseline="0" dirty="0"/>
              <a:t>Additional box highlighted in green indicating that the application has been successfully saved.</a:t>
            </a:r>
          </a:p>
          <a:p>
            <a:endParaRPr lang="en-US" altLang="en-US" baseline="0" dirty="0"/>
          </a:p>
          <a:p>
            <a:r>
              <a:rPr lang="en-US" altLang="en-US" baseline="0" dirty="0"/>
              <a:t>Note: This is the first view for the Student Demographics section.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19</a:t>
            </a:fld>
            <a:endParaRPr lang="en-US" dirty="0"/>
          </a:p>
        </p:txBody>
      </p:sp>
    </p:spTree>
    <p:extLst>
      <p:ext uri="{BB962C8B-B14F-4D97-AF65-F5344CB8AC3E}">
        <p14:creationId xmlns:p14="http://schemas.microsoft.com/office/powerpoint/2010/main" val="298667516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24359F97-C3E1-4BD4-9D29-57362E75CFC0}" type="slidenum">
              <a:rPr lang="en-US" smtClean="0">
                <a:solidFill>
                  <a:prstClr val="black"/>
                </a:solidFill>
              </a:rPr>
              <a:pPr>
                <a:defRPr/>
              </a:pPr>
              <a:t>163</a:t>
            </a:fld>
            <a:endParaRPr lang="en-US" dirty="0">
              <a:solidFill>
                <a:prstClr val="black"/>
              </a:solidFill>
            </a:endParaRPr>
          </a:p>
        </p:txBody>
      </p:sp>
    </p:spTree>
    <p:extLst>
      <p:ext uri="{BB962C8B-B14F-4D97-AF65-F5344CB8AC3E}">
        <p14:creationId xmlns:p14="http://schemas.microsoft.com/office/powerpoint/2010/main" val="381502703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a:t>
            </a:r>
            <a:r>
              <a:rPr lang="en-US" baseline="0" dirty="0"/>
              <a:t> “My FAFSA” view where the user can View Correction History.</a:t>
            </a:r>
            <a:endParaRPr 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164</a:t>
            </a:fld>
            <a:endParaRPr lang="en-US" dirty="0"/>
          </a:p>
        </p:txBody>
      </p:sp>
    </p:spTree>
    <p:extLst>
      <p:ext uri="{BB962C8B-B14F-4D97-AF65-F5344CB8AC3E}">
        <p14:creationId xmlns:p14="http://schemas.microsoft.com/office/powerpoint/2010/main" val="358274321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a:t>
            </a:r>
            <a:r>
              <a:rPr lang="en-US" baseline="0" dirty="0"/>
              <a:t> “Correction History” view.</a:t>
            </a:r>
            <a:endParaRPr lang="en-US" altLang="en-US" dirty="0"/>
          </a:p>
        </p:txBody>
      </p:sp>
      <p:sp>
        <p:nvSpPr>
          <p:cNvPr id="4" name="Slide Number Placeholder 3"/>
          <p:cNvSpPr>
            <a:spLocks noGrp="1"/>
          </p:cNvSpPr>
          <p:nvPr>
            <p:ph type="sldNum" sz="quarter" idx="5"/>
          </p:nvPr>
        </p:nvSpPr>
        <p:spPr/>
        <p:txBody>
          <a:bodyPr/>
          <a:lstStyle/>
          <a:p>
            <a:pPr>
              <a:defRPr/>
            </a:pPr>
            <a:fld id="{24359F97-C3E1-4BD4-9D29-57362E75CFC0}" type="slidenum">
              <a:rPr lang="en-US" smtClean="0">
                <a:solidFill>
                  <a:prstClr val="black"/>
                </a:solidFill>
              </a:rPr>
              <a:pPr>
                <a:defRPr/>
              </a:pPr>
              <a:t>165</a:t>
            </a:fld>
            <a:endParaRPr lang="en-US" dirty="0">
              <a:solidFill>
                <a:prstClr val="black"/>
              </a:solidFill>
            </a:endParaRPr>
          </a:p>
        </p:txBody>
      </p:sp>
    </p:spTree>
    <p:extLst>
      <p:ext uri="{BB962C8B-B14F-4D97-AF65-F5344CB8AC3E}">
        <p14:creationId xmlns:p14="http://schemas.microsoft.com/office/powerpoint/2010/main" val="18457491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24359F97-C3E1-4BD4-9D29-57362E75CFC0}" type="slidenum">
              <a:rPr lang="en-US" smtClean="0">
                <a:solidFill>
                  <a:prstClr val="black"/>
                </a:solidFill>
              </a:rPr>
              <a:pPr>
                <a:defRPr/>
              </a:pPr>
              <a:t>166</a:t>
            </a:fld>
            <a:endParaRPr lang="en-US" dirty="0">
              <a:solidFill>
                <a:prstClr val="black"/>
              </a:solidFill>
            </a:endParaRPr>
          </a:p>
        </p:txBody>
      </p:sp>
    </p:spTree>
    <p:extLst>
      <p:ext uri="{BB962C8B-B14F-4D97-AF65-F5344CB8AC3E}">
        <p14:creationId xmlns:p14="http://schemas.microsoft.com/office/powerpoint/2010/main" val="290080868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a:t>
            </a:r>
            <a:r>
              <a:rPr lang="en-US" baseline="0" dirty="0"/>
              <a:t> “My FAFSA” view where the user can Create a shareable file with some of your student information using MyStudentData Download.</a:t>
            </a:r>
            <a:endParaRPr 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167</a:t>
            </a:fld>
            <a:endParaRPr lang="en-US" dirty="0"/>
          </a:p>
        </p:txBody>
      </p:sp>
    </p:spTree>
    <p:extLst>
      <p:ext uri="{BB962C8B-B14F-4D97-AF65-F5344CB8AC3E}">
        <p14:creationId xmlns:p14="http://schemas.microsoft.com/office/powerpoint/2010/main" val="120060586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a:t>
            </a:r>
            <a:r>
              <a:rPr lang="en-US" baseline="0" dirty="0"/>
              <a:t> “MyStudentData Download” view.</a:t>
            </a:r>
            <a:endParaRPr 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168</a:t>
            </a:fld>
            <a:endParaRPr lang="en-US" dirty="0"/>
          </a:p>
        </p:txBody>
      </p:sp>
    </p:spTree>
    <p:extLst>
      <p:ext uri="{BB962C8B-B14F-4D97-AF65-F5344CB8AC3E}">
        <p14:creationId xmlns:p14="http://schemas.microsoft.com/office/powerpoint/2010/main" val="180966474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24359F97-C3E1-4BD4-9D29-57362E75CFC0}" type="slidenum">
              <a:rPr lang="en-US" smtClean="0">
                <a:solidFill>
                  <a:prstClr val="black"/>
                </a:solidFill>
              </a:rPr>
              <a:pPr>
                <a:defRPr/>
              </a:pPr>
              <a:t>169</a:t>
            </a:fld>
            <a:endParaRPr lang="en-US" dirty="0">
              <a:solidFill>
                <a:prstClr val="black"/>
              </a:solidFill>
            </a:endParaRPr>
          </a:p>
        </p:txBody>
      </p:sp>
    </p:spTree>
    <p:extLst>
      <p:ext uri="{BB962C8B-B14F-4D97-AF65-F5344CB8AC3E}">
        <p14:creationId xmlns:p14="http://schemas.microsoft.com/office/powerpoint/2010/main" val="279433821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“My FAFSA” view, when signatures are missing on a submitted FAFSA.</a:t>
            </a:r>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170</a:t>
            </a:fld>
            <a:endParaRPr lang="en-US" dirty="0">
              <a:solidFill>
                <a:prstClr val="black"/>
              </a:solidFill>
            </a:endParaRPr>
          </a:p>
        </p:txBody>
      </p:sp>
    </p:spTree>
    <p:extLst>
      <p:ext uri="{BB962C8B-B14F-4D97-AF65-F5344CB8AC3E}">
        <p14:creationId xmlns:p14="http://schemas.microsoft.com/office/powerpoint/2010/main" val="363468215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“Signature Status” view for a dependent student.</a:t>
            </a:r>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171</a:t>
            </a:fld>
            <a:endParaRPr lang="en-US" dirty="0">
              <a:solidFill>
                <a:prstClr val="black"/>
              </a:solidFill>
            </a:endParaRPr>
          </a:p>
        </p:txBody>
      </p:sp>
    </p:spTree>
    <p:extLst>
      <p:ext uri="{BB962C8B-B14F-4D97-AF65-F5344CB8AC3E}">
        <p14:creationId xmlns:p14="http://schemas.microsoft.com/office/powerpoint/2010/main" val="371026474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“Parent Signature – Agreement</a:t>
            </a:r>
            <a:r>
              <a:rPr lang="en-US" altLang="en-US" baseline="0" dirty="0"/>
              <a:t> of Terms</a:t>
            </a:r>
            <a:r>
              <a:rPr lang="en-US" altLang="en-US" dirty="0"/>
              <a:t>” view for a dependent student.</a:t>
            </a:r>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172</a:t>
            </a:fld>
            <a:endParaRPr lang="en-US" dirty="0">
              <a:solidFill>
                <a:prstClr val="black"/>
              </a:solidFill>
            </a:endParaRPr>
          </a:p>
        </p:txBody>
      </p:sp>
    </p:spTree>
    <p:extLst>
      <p:ext uri="{BB962C8B-B14F-4D97-AF65-F5344CB8AC3E}">
        <p14:creationId xmlns:p14="http://schemas.microsoft.com/office/powerpoint/2010/main" val="454287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2020-21 “Student E-mail and Phone” view.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This view is new to 2020-21,</a:t>
            </a:r>
            <a:r>
              <a:rPr lang="en-US" altLang="en-US" baseline="0" dirty="0"/>
              <a:t> as email and phone are now on one page to sync fafsa.gov and the mobile app.</a:t>
            </a:r>
            <a:endParaRPr lang="en-US" altLang="en-US" dirty="0"/>
          </a:p>
          <a:p>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Note: While not mandatory, it is beneficial for the student/parent to include an e-mail address on the FAFSA application in order to receive important communications</a:t>
            </a:r>
            <a:r>
              <a:rPr lang="en-US" altLang="en-US" baseline="0" dirty="0"/>
              <a:t> about their financial aid.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20</a:t>
            </a:fld>
            <a:endParaRPr lang="en-US" dirty="0"/>
          </a:p>
        </p:txBody>
      </p:sp>
    </p:spTree>
    <p:extLst>
      <p:ext uri="{BB962C8B-B14F-4D97-AF65-F5344CB8AC3E}">
        <p14:creationId xmlns:p14="http://schemas.microsoft.com/office/powerpoint/2010/main" val="278073027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“Signature</a:t>
            </a:r>
            <a:r>
              <a:rPr lang="en-US" altLang="en-US" baseline="0" dirty="0"/>
              <a:t> Options</a:t>
            </a:r>
            <a:r>
              <a:rPr lang="en-US" altLang="en-US" dirty="0"/>
              <a:t>” view for a dependent student.</a:t>
            </a:r>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173</a:t>
            </a:fld>
            <a:endParaRPr lang="en-US" dirty="0">
              <a:solidFill>
                <a:prstClr val="black"/>
              </a:solidFill>
            </a:endParaRPr>
          </a:p>
        </p:txBody>
      </p:sp>
    </p:spTree>
    <p:extLst>
      <p:ext uri="{BB962C8B-B14F-4D97-AF65-F5344CB8AC3E}">
        <p14:creationId xmlns:p14="http://schemas.microsoft.com/office/powerpoint/2010/main" val="362902579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“Which Parent Signs” view for a dependent student.</a:t>
            </a:r>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174</a:t>
            </a:fld>
            <a:endParaRPr lang="en-US" dirty="0">
              <a:solidFill>
                <a:prstClr val="black"/>
              </a:solidFill>
            </a:endParaRPr>
          </a:p>
        </p:txBody>
      </p:sp>
    </p:spTree>
    <p:extLst>
      <p:ext uri="{BB962C8B-B14F-4D97-AF65-F5344CB8AC3E}">
        <p14:creationId xmlns:p14="http://schemas.microsoft.com/office/powerpoint/2010/main" val="92805475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“Sign With</a:t>
            </a:r>
            <a:r>
              <a:rPr lang="en-US" altLang="en-US" baseline="0" dirty="0"/>
              <a:t> an FSA ID</a:t>
            </a:r>
            <a:r>
              <a:rPr lang="en-US" altLang="en-US" dirty="0"/>
              <a:t>” view for a dependent student.</a:t>
            </a:r>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175</a:t>
            </a:fld>
            <a:endParaRPr lang="en-US" dirty="0">
              <a:solidFill>
                <a:prstClr val="black"/>
              </a:solidFill>
            </a:endParaRPr>
          </a:p>
        </p:txBody>
      </p:sp>
    </p:spTree>
    <p:extLst>
      <p:ext uri="{BB962C8B-B14F-4D97-AF65-F5344CB8AC3E}">
        <p14:creationId xmlns:p14="http://schemas.microsoft.com/office/powerpoint/2010/main" val="418212093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“Signature Status” view for a dependent student</a:t>
            </a:r>
            <a:r>
              <a:rPr lang="en-US" altLang="en-US" baseline="0" dirty="0"/>
              <a:t> after parent signs electronically</a:t>
            </a:r>
            <a:r>
              <a:rPr lang="en-US" altLang="en-US" dirty="0"/>
              <a:t>.</a:t>
            </a:r>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176</a:t>
            </a:fld>
            <a:endParaRPr lang="en-US" dirty="0">
              <a:solidFill>
                <a:prstClr val="black"/>
              </a:solidFill>
            </a:endParaRPr>
          </a:p>
        </p:txBody>
      </p:sp>
    </p:spTree>
    <p:extLst>
      <p:ext uri="{BB962C8B-B14F-4D97-AF65-F5344CB8AC3E}">
        <p14:creationId xmlns:p14="http://schemas.microsoft.com/office/powerpoint/2010/main" val="362642863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“Confirmation view” for dependent student after parent signature has</a:t>
            </a:r>
            <a:r>
              <a:rPr lang="en-US" altLang="en-US" baseline="0" dirty="0"/>
              <a:t> been provided</a:t>
            </a:r>
            <a:r>
              <a:rPr lang="en-US" altLang="en-US" dirty="0"/>
              <a:t>.</a:t>
            </a:r>
            <a:r>
              <a:rPr lang="en-US" altLang="en-US" baseline="0" dirty="0"/>
              <a:t> </a:t>
            </a:r>
            <a:endParaRPr lang="en-US" altLang="en-US" dirty="0"/>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177</a:t>
            </a:fld>
            <a:endParaRPr lang="en-US" dirty="0">
              <a:solidFill>
                <a:prstClr val="black"/>
              </a:solidFill>
            </a:endParaRPr>
          </a:p>
        </p:txBody>
      </p:sp>
    </p:spTree>
    <p:extLst>
      <p:ext uri="{BB962C8B-B14F-4D97-AF65-F5344CB8AC3E}">
        <p14:creationId xmlns:p14="http://schemas.microsoft.com/office/powerpoint/2010/main" val="26493537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24359F97-C3E1-4BD4-9D29-57362E75CFC0}" type="slidenum">
              <a:rPr lang="en-US" smtClean="0">
                <a:solidFill>
                  <a:prstClr val="black"/>
                </a:solidFill>
              </a:rPr>
              <a:pPr>
                <a:defRPr/>
              </a:pPr>
              <a:t>178</a:t>
            </a:fld>
            <a:endParaRPr lang="en-US" dirty="0">
              <a:solidFill>
                <a:prstClr val="black"/>
              </a:solidFill>
            </a:endParaRPr>
          </a:p>
        </p:txBody>
      </p:sp>
    </p:spTree>
    <p:extLst>
      <p:ext uri="{BB962C8B-B14F-4D97-AF65-F5344CB8AC3E}">
        <p14:creationId xmlns:p14="http://schemas.microsoft.com/office/powerpoint/2010/main" val="34837043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a:t>
            </a:r>
            <a:r>
              <a:rPr lang="en-US" baseline="0" dirty="0"/>
              <a:t> “My FAFSA” view where the user can access User Account Management to manage their FSA ID.</a:t>
            </a:r>
            <a:endParaRPr 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179</a:t>
            </a:fld>
            <a:endParaRPr lang="en-US" dirty="0"/>
          </a:p>
        </p:txBody>
      </p:sp>
    </p:spTree>
    <p:extLst>
      <p:ext uri="{BB962C8B-B14F-4D97-AF65-F5344CB8AC3E}">
        <p14:creationId xmlns:p14="http://schemas.microsoft.com/office/powerpoint/2010/main" val="100296852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a:t>
            </a:r>
            <a:r>
              <a:rPr lang="en-US" baseline="0" dirty="0"/>
              <a:t> “My FSA ID homepage” view.</a:t>
            </a:r>
            <a:endParaRPr 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180</a:t>
            </a:fld>
            <a:endParaRPr lang="en-US" dirty="0"/>
          </a:p>
        </p:txBody>
      </p:sp>
    </p:spTree>
    <p:extLst>
      <p:ext uri="{BB962C8B-B14F-4D97-AF65-F5344CB8AC3E}">
        <p14:creationId xmlns:p14="http://schemas.microsoft.com/office/powerpoint/2010/main" val="340790878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24359F97-C3E1-4BD4-9D29-57362E75CFC0}" type="slidenum">
              <a:rPr lang="en-US" smtClean="0">
                <a:solidFill>
                  <a:prstClr val="black"/>
                </a:solidFill>
              </a:rPr>
              <a:pPr>
                <a:defRPr/>
              </a:pPr>
              <a:t>181</a:t>
            </a:fld>
            <a:endParaRPr lang="en-US" dirty="0">
              <a:solidFill>
                <a:prstClr val="black"/>
              </a:solidFill>
            </a:endParaRPr>
          </a:p>
        </p:txBody>
      </p:sp>
    </p:spTree>
    <p:extLst>
      <p:ext uri="{BB962C8B-B14F-4D97-AF65-F5344CB8AC3E}">
        <p14:creationId xmlns:p14="http://schemas.microsoft.com/office/powerpoint/2010/main" val="199167542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2020-21 “Parent Tax Information”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Note: In this scenario the parent will be eligible for Auto-Zero EFC.</a:t>
            </a:r>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182</a:t>
            </a:fld>
            <a:endParaRPr lang="en-US" dirty="0">
              <a:solidFill>
                <a:prstClr val="black"/>
              </a:solidFill>
            </a:endParaRPr>
          </a:p>
        </p:txBody>
      </p:sp>
    </p:spTree>
    <p:extLst>
      <p:ext uri="{BB962C8B-B14F-4D97-AF65-F5344CB8AC3E}">
        <p14:creationId xmlns:p14="http://schemas.microsoft.com/office/powerpoint/2010/main" val="639845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2020-21 “Student Address”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Note:</a:t>
            </a:r>
            <a:r>
              <a:rPr lang="en-US" altLang="en-US" baseline="0" dirty="0"/>
              <a:t> Email address is no longer on this page as it has been given it’s own page.</a:t>
            </a: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21</a:t>
            </a:fld>
            <a:endParaRPr lang="en-US" dirty="0"/>
          </a:p>
        </p:txBody>
      </p:sp>
    </p:spTree>
    <p:extLst>
      <p:ext uri="{BB962C8B-B14F-4D97-AF65-F5344CB8AC3E}">
        <p14:creationId xmlns:p14="http://schemas.microsoft.com/office/powerpoint/2010/main" val="42123496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2020-21 “Parent Income from</a:t>
            </a:r>
            <a:r>
              <a:rPr lang="en-US" altLang="en-US" baseline="0" dirty="0"/>
              <a:t> Work</a:t>
            </a:r>
            <a:r>
              <a:rPr lang="en-US" altLang="en-US" dirty="0"/>
              <a:t>”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Note: In this scenario the parent will be eligible for Auto-Zero EFC.</a:t>
            </a:r>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183</a:t>
            </a:fld>
            <a:endParaRPr lang="en-US" dirty="0">
              <a:solidFill>
                <a:prstClr val="black"/>
              </a:solidFill>
            </a:endParaRPr>
          </a:p>
        </p:txBody>
      </p:sp>
    </p:spTree>
    <p:extLst>
      <p:ext uri="{BB962C8B-B14F-4D97-AF65-F5344CB8AC3E}">
        <p14:creationId xmlns:p14="http://schemas.microsoft.com/office/powerpoint/2010/main" val="148624435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“Parent</a:t>
            </a:r>
            <a:r>
              <a:rPr lang="en-US" altLang="en-US" baseline="0" dirty="0"/>
              <a:t> Skip Remaining Questions</a:t>
            </a:r>
            <a:r>
              <a:rPr lang="en-US" altLang="en-US" dirty="0"/>
              <a:t>” view for a dependent student who qualifies for an Auto-Zero EFC.</a:t>
            </a:r>
          </a:p>
          <a:p>
            <a:endParaRPr lang="en-US" altLang="en-US" dirty="0"/>
          </a:p>
          <a:p>
            <a:r>
              <a:rPr lang="en-US" altLang="en-US" dirty="0"/>
              <a:t>When the applicant qualifies for an Auto-Zero EFC, they may be given the option to skip the remaining financial questions on the FAFSA </a:t>
            </a:r>
            <a:r>
              <a:rPr lang="en-US" altLang="en-US" b="1" dirty="0"/>
              <a:t>(depending on the applicant’s state of legal residence)</a:t>
            </a:r>
            <a:r>
              <a:rPr lang="en-US" altLang="en-US" dirty="0"/>
              <a:t>. If the applicant answers “Yes” to the “Skipping” question, they skip the remaining financial questions and are taken directly to the “Sign and Submit” view.</a:t>
            </a:r>
          </a:p>
          <a:p>
            <a:endParaRPr lang="en-US" altLang="en-US" dirty="0"/>
          </a:p>
          <a:p>
            <a:r>
              <a:rPr lang="en-US" altLang="en-US" dirty="0"/>
              <a:t>The example in this screenshot displays the “Parent</a:t>
            </a:r>
            <a:r>
              <a:rPr lang="en-US" altLang="en-US" baseline="0" dirty="0"/>
              <a:t> Skip Remaining Questions</a:t>
            </a:r>
            <a:r>
              <a:rPr lang="en-US" altLang="en-US" dirty="0"/>
              <a:t>” view for a dependent applicant, where the “Skipping” question is displayed. In this example, the parent has chosen to skip the remaining financial questions. The remaining financial questions will be skipped for the parent, and </a:t>
            </a:r>
            <a:r>
              <a:rPr lang="en-US" altLang="en-US" u="sng" dirty="0"/>
              <a:t>all</a:t>
            </a:r>
            <a:r>
              <a:rPr lang="en-US" altLang="en-US" dirty="0"/>
              <a:t> financial questions will be skipped for the applicant.</a:t>
            </a:r>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184</a:t>
            </a:fld>
            <a:endParaRPr lang="en-US" dirty="0">
              <a:solidFill>
                <a:prstClr val="black"/>
              </a:solidFill>
            </a:endParaRPr>
          </a:p>
        </p:txBody>
      </p:sp>
    </p:spTree>
    <p:extLst>
      <p:ext uri="{BB962C8B-B14F-4D97-AF65-F5344CB8AC3E}">
        <p14:creationId xmlns:p14="http://schemas.microsoft.com/office/powerpoint/2010/main" val="202387936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4D331D60-0C9B-4955-A0FD-EE9403380867}" type="slidenum">
              <a:rPr lang="en-US" smtClean="0">
                <a:solidFill>
                  <a:prstClr val="black"/>
                </a:solidFill>
              </a:rPr>
              <a:pPr>
                <a:defRPr/>
              </a:pPr>
              <a:t>185</a:t>
            </a:fld>
            <a:endParaRPr lang="en-US" dirty="0">
              <a:solidFill>
                <a:prstClr val="black"/>
              </a:solidFill>
            </a:endParaRPr>
          </a:p>
        </p:txBody>
      </p:sp>
    </p:spTree>
    <p:extLst>
      <p:ext uri="{BB962C8B-B14F-4D97-AF65-F5344CB8AC3E}">
        <p14:creationId xmlns:p14="http://schemas.microsoft.com/office/powerpoint/2010/main" val="206498776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“Dependent Student” view.</a:t>
            </a:r>
          </a:p>
          <a:p>
            <a:endParaRPr lang="en-US" dirty="0"/>
          </a:p>
          <a:p>
            <a:r>
              <a:rPr lang="en-US" sz="1200" kern="1200" dirty="0">
                <a:solidFill>
                  <a:schemeClr val="tx1"/>
                </a:solidFill>
                <a:effectLst/>
                <a:latin typeface="+mn-lt"/>
                <a:ea typeface="+mn-ea"/>
                <a:cs typeface="+mn-cs"/>
              </a:rPr>
              <a:t>If the dependent applicant is unable to provide parental data on the FAFSA, they should select “I am unable to provide information about my parent(s).” The applicant should then click “Next” to be taken to the “Impact of not Providing Parent Information” view.” </a:t>
            </a:r>
            <a:endParaRPr lang="en-US" altLang="en-US" baseline="0"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186</a:t>
            </a:fld>
            <a:endParaRPr lang="en-US" dirty="0"/>
          </a:p>
        </p:txBody>
      </p:sp>
    </p:spTree>
    <p:extLst>
      <p:ext uri="{BB962C8B-B14F-4D97-AF65-F5344CB8AC3E}">
        <p14:creationId xmlns:p14="http://schemas.microsoft.com/office/powerpoint/2010/main" val="211418056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“Impact of Not Providing</a:t>
            </a:r>
            <a:r>
              <a:rPr lang="en-US" baseline="0" dirty="0"/>
              <a:t> Parent Information</a:t>
            </a:r>
            <a:r>
              <a:rPr lang="en-US" dirty="0"/>
              <a:t>” view.  This page view is new to the application</a:t>
            </a:r>
            <a:r>
              <a:rPr lang="en-US" baseline="0" dirty="0"/>
              <a:t> for 2020-21.</a:t>
            </a:r>
            <a:endParaRPr lang="en-US" dirty="0"/>
          </a:p>
          <a:p>
            <a:endParaRPr lang="en-US" dirty="0"/>
          </a:p>
          <a:p>
            <a:r>
              <a:rPr lang="en-US" altLang="en-US" dirty="0"/>
              <a:t>The view notifies</a:t>
            </a:r>
            <a:r>
              <a:rPr lang="en-US" altLang="en-US" baseline="0" dirty="0"/>
              <a:t> the applicant that although they’re allowed to skip parent information, an EFC will not be generated and they must follow up with their financial aid administrator in order to complete their FAFSA and receive an EFC.</a:t>
            </a:r>
            <a:endParaRPr lang="en-US" altLang="en-US" dirty="0"/>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187</a:t>
            </a:fld>
            <a:endParaRPr lang="en-US" dirty="0">
              <a:solidFill>
                <a:prstClr val="black"/>
              </a:solidFill>
            </a:endParaRPr>
          </a:p>
        </p:txBody>
      </p:sp>
    </p:spTree>
    <p:extLst>
      <p:ext uri="{BB962C8B-B14F-4D97-AF65-F5344CB8AC3E}">
        <p14:creationId xmlns:p14="http://schemas.microsoft.com/office/powerpoint/2010/main" val="89873411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“Special Circumstances Qualifications” view.</a:t>
            </a:r>
          </a:p>
          <a:p>
            <a:endParaRPr lang="en-US" dirty="0"/>
          </a:p>
          <a:p>
            <a:r>
              <a:rPr lang="en-US" dirty="0"/>
              <a:t>The applicant will be given examples of what would be considered special circumstances and some examples</a:t>
            </a:r>
            <a:r>
              <a:rPr lang="en-US" baseline="0" dirty="0"/>
              <a:t> of what would not be considered special circumstances.</a:t>
            </a:r>
          </a:p>
          <a:p>
            <a:endParaRPr lang="en-US" baseline="0" dirty="0"/>
          </a:p>
          <a:p>
            <a:pPr>
              <a:defRPr/>
            </a:pPr>
            <a:r>
              <a:rPr lang="en-US" dirty="0"/>
              <a:t>The applicant will then be taken to the “Special Circumstances” view, where they can either:</a:t>
            </a:r>
          </a:p>
          <a:p>
            <a:pPr marL="230566" indent="-230566">
              <a:buFontTx/>
              <a:buAutoNum type="arabicPeriod"/>
              <a:defRPr/>
            </a:pPr>
            <a:r>
              <a:rPr lang="en-US" dirty="0"/>
              <a:t>Correct their response from the previous view and be given the opportunity to provide parental information,</a:t>
            </a:r>
          </a:p>
          <a:p>
            <a:pPr marL="230566" indent="-230566">
              <a:buFontTx/>
              <a:buAutoNum type="arabicPeriod"/>
              <a:defRPr/>
            </a:pPr>
            <a:r>
              <a:rPr lang="en-US" dirty="0"/>
              <a:t>Select the response “I have a special circumstance…” or,</a:t>
            </a:r>
          </a:p>
          <a:p>
            <a:pPr marL="230566" indent="-230566">
              <a:buFontTx/>
              <a:buAutoNum type="arabicPeriod"/>
              <a:defRPr/>
            </a:pPr>
            <a:r>
              <a:rPr lang="en-US" dirty="0"/>
              <a:t>Select a response stating that they do not have a special circumstance, but are unable to provide parental information.</a:t>
            </a:r>
          </a:p>
          <a:p>
            <a:pPr marL="230566" indent="-230566">
              <a:buFontTx/>
              <a:buAutoNum type="arabicPeriod"/>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In this example, the applicant has selected “I have a special circumstance and I am unable to provide information</a:t>
            </a:r>
            <a:r>
              <a:rPr lang="en-US" baseline="0" dirty="0"/>
              <a:t> about my </a:t>
            </a:r>
            <a:r>
              <a:rPr lang="en-US" dirty="0"/>
              <a:t>parent(s).” The applicant can then click “Next.”</a:t>
            </a:r>
          </a:p>
          <a:p>
            <a:endParaRPr lang="en-US" dirty="0"/>
          </a:p>
          <a:p>
            <a:endParaRPr lang="en-US" altLang="en-US" baseline="0" dirty="0"/>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188</a:t>
            </a:fld>
            <a:endParaRPr lang="en-US" dirty="0">
              <a:solidFill>
                <a:prstClr val="black"/>
              </a:solidFill>
            </a:endParaRPr>
          </a:p>
        </p:txBody>
      </p:sp>
    </p:spTree>
    <p:extLst>
      <p:ext uri="{BB962C8B-B14F-4D97-AF65-F5344CB8AC3E}">
        <p14:creationId xmlns:p14="http://schemas.microsoft.com/office/powerpoint/2010/main" val="119245360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“Student Tax Filing Status” view.</a:t>
            </a:r>
          </a:p>
          <a:p>
            <a:endParaRPr lang="en-US" dirty="0"/>
          </a:p>
          <a:p>
            <a:r>
              <a:rPr lang="en-US" dirty="0"/>
              <a:t>The applicant chose that they have a special circumstance and will be allowed to skip</a:t>
            </a:r>
            <a:r>
              <a:rPr lang="en-US" baseline="0" dirty="0"/>
              <a:t> parent information.  The applicant will need to contact their financial aid administrator at the college for further instruction.</a:t>
            </a:r>
          </a:p>
          <a:p>
            <a:endParaRPr lang="en-US" baseline="0" dirty="0"/>
          </a:p>
          <a:p>
            <a:endParaRPr lang="en-US" dirty="0"/>
          </a:p>
          <a:p>
            <a:endParaRPr lang="en-US" altLang="en-US" baseline="0" dirty="0"/>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189</a:t>
            </a:fld>
            <a:endParaRPr lang="en-US" dirty="0">
              <a:solidFill>
                <a:prstClr val="black"/>
              </a:solidFill>
            </a:endParaRPr>
          </a:p>
        </p:txBody>
      </p:sp>
    </p:spTree>
    <p:extLst>
      <p:ext uri="{BB962C8B-B14F-4D97-AF65-F5344CB8AC3E}">
        <p14:creationId xmlns:p14="http://schemas.microsoft.com/office/powerpoint/2010/main" val="327730337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4D331D60-0C9B-4955-A0FD-EE9403380867}" type="slidenum">
              <a:rPr lang="en-US" smtClean="0">
                <a:solidFill>
                  <a:prstClr val="black"/>
                </a:solidFill>
              </a:rPr>
              <a:pPr>
                <a:defRPr/>
              </a:pPr>
              <a:t>190</a:t>
            </a:fld>
            <a:endParaRPr lang="en-US" dirty="0">
              <a:solidFill>
                <a:prstClr val="black"/>
              </a:solidFill>
            </a:endParaRPr>
          </a:p>
        </p:txBody>
      </p:sp>
    </p:spTree>
    <p:extLst>
      <p:ext uri="{BB962C8B-B14F-4D97-AF65-F5344CB8AC3E}">
        <p14:creationId xmlns:p14="http://schemas.microsoft.com/office/powerpoint/2010/main" val="155886166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“Dependent Student” view.</a:t>
            </a:r>
          </a:p>
          <a:p>
            <a:endParaRPr lang="en-US" dirty="0"/>
          </a:p>
          <a:p>
            <a:r>
              <a:rPr lang="en-US" sz="1200" kern="1200" dirty="0">
                <a:solidFill>
                  <a:schemeClr val="tx1"/>
                </a:solidFill>
                <a:effectLst/>
                <a:latin typeface="+mn-lt"/>
                <a:ea typeface="+mn-ea"/>
                <a:cs typeface="+mn-cs"/>
              </a:rPr>
              <a:t>If the dependent applicant is unable to provide parental data on the FAFSA, they should select “I am unable to provide information about my parent(s).” The applicant should then click “Next” to be taken to the “Impact of not Providing Parent Information” view.” </a:t>
            </a:r>
            <a:endParaRPr lang="en-US" altLang="en-US" baseline="0"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191</a:t>
            </a:fld>
            <a:endParaRPr lang="en-US" dirty="0"/>
          </a:p>
        </p:txBody>
      </p:sp>
    </p:spTree>
    <p:extLst>
      <p:ext uri="{BB962C8B-B14F-4D97-AF65-F5344CB8AC3E}">
        <p14:creationId xmlns:p14="http://schemas.microsoft.com/office/powerpoint/2010/main" val="25804725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“Impact of Not Providing</a:t>
            </a:r>
            <a:r>
              <a:rPr lang="en-US" baseline="0" dirty="0"/>
              <a:t> Parent Information</a:t>
            </a:r>
            <a:r>
              <a:rPr lang="en-US" dirty="0"/>
              <a:t>” view.  This page view is new to the application</a:t>
            </a:r>
            <a:r>
              <a:rPr lang="en-US" baseline="0" dirty="0"/>
              <a:t> for 2020-21.</a:t>
            </a:r>
            <a:endParaRPr lang="en-US" dirty="0"/>
          </a:p>
          <a:p>
            <a:endParaRPr lang="en-US" dirty="0"/>
          </a:p>
          <a:p>
            <a:r>
              <a:rPr lang="en-US" altLang="en-US" dirty="0"/>
              <a:t>The view notifies</a:t>
            </a:r>
            <a:r>
              <a:rPr lang="en-US" altLang="en-US" baseline="0" dirty="0"/>
              <a:t> the applicant that although they’re allowed to skip parent information, an EFC will not be generated and they must follow up with their financial aid administrator in order to complete their FAFSA and receive an EFC.</a:t>
            </a:r>
            <a:endParaRPr lang="en-US" altLang="en-US" dirty="0"/>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192</a:t>
            </a:fld>
            <a:endParaRPr lang="en-US" dirty="0">
              <a:solidFill>
                <a:prstClr val="black"/>
              </a:solidFill>
            </a:endParaRPr>
          </a:p>
        </p:txBody>
      </p:sp>
    </p:spTree>
    <p:extLst>
      <p:ext uri="{BB962C8B-B14F-4D97-AF65-F5344CB8AC3E}">
        <p14:creationId xmlns:p14="http://schemas.microsoft.com/office/powerpoint/2010/main" val="2244937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“Student Residency and Eligibility” view.</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22</a:t>
            </a:fld>
            <a:endParaRPr lang="en-US" dirty="0"/>
          </a:p>
        </p:txBody>
      </p:sp>
    </p:spTree>
    <p:extLst>
      <p:ext uri="{BB962C8B-B14F-4D97-AF65-F5344CB8AC3E}">
        <p14:creationId xmlns:p14="http://schemas.microsoft.com/office/powerpoint/2010/main" val="198870407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“Special Circumstances Qualifications” view.</a:t>
            </a:r>
          </a:p>
          <a:p>
            <a:endParaRPr lang="en-US" altLang="en-US" dirty="0"/>
          </a:p>
          <a:p>
            <a:r>
              <a:rPr lang="en-US" altLang="en-US" dirty="0"/>
              <a:t>The applicant selects “I do not have a special circumstance , and am submitting my FAFSA without parent information to apply for an unsubsidized loan only” and clicks “Next.”</a:t>
            </a:r>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193</a:t>
            </a:fld>
            <a:endParaRPr lang="en-US" dirty="0">
              <a:solidFill>
                <a:prstClr val="black"/>
              </a:solidFill>
            </a:endParaRPr>
          </a:p>
        </p:txBody>
      </p:sp>
    </p:spTree>
    <p:extLst>
      <p:ext uri="{BB962C8B-B14F-4D97-AF65-F5344CB8AC3E}">
        <p14:creationId xmlns:p14="http://schemas.microsoft.com/office/powerpoint/2010/main" val="364622524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“Student Tax Filing Status” view.</a:t>
            </a:r>
          </a:p>
          <a:p>
            <a:endParaRPr lang="en-US" dirty="0"/>
          </a:p>
          <a:p>
            <a:r>
              <a:rPr lang="en-US" dirty="0"/>
              <a:t>The applicant chose that they do</a:t>
            </a:r>
            <a:r>
              <a:rPr lang="en-US" baseline="0" dirty="0"/>
              <a:t> not have a </a:t>
            </a:r>
            <a:r>
              <a:rPr lang="en-US" dirty="0"/>
              <a:t>special circumstance and</a:t>
            </a:r>
            <a:r>
              <a:rPr lang="en-US" baseline="0" dirty="0"/>
              <a:t> will continue the application without parent information.  The applicant </a:t>
            </a:r>
            <a:r>
              <a:rPr lang="en-US" dirty="0"/>
              <a:t>will be allowed to skip</a:t>
            </a:r>
            <a:r>
              <a:rPr lang="en-US" baseline="0" dirty="0"/>
              <a:t> parent information, but will only be considered for an unsubsidized loan.  The applicant will need to contact their financial aid administrator at the college to request consideration for an unsubsidized loan.</a:t>
            </a:r>
          </a:p>
          <a:p>
            <a:endParaRPr lang="en-US" baseline="0" dirty="0"/>
          </a:p>
          <a:p>
            <a:endParaRPr lang="en-US" dirty="0"/>
          </a:p>
          <a:p>
            <a:endParaRPr lang="en-US" altLang="en-US" baseline="0" dirty="0"/>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194</a:t>
            </a:fld>
            <a:endParaRPr lang="en-US" dirty="0">
              <a:solidFill>
                <a:prstClr val="black"/>
              </a:solidFill>
            </a:endParaRPr>
          </a:p>
        </p:txBody>
      </p:sp>
    </p:spTree>
    <p:extLst>
      <p:ext uri="{BB962C8B-B14F-4D97-AF65-F5344CB8AC3E}">
        <p14:creationId xmlns:p14="http://schemas.microsoft.com/office/powerpoint/2010/main" val="13046109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4D331D60-0C9B-4955-A0FD-EE9403380867}" type="slidenum">
              <a:rPr lang="en-US" smtClean="0">
                <a:solidFill>
                  <a:prstClr val="black"/>
                </a:solidFill>
              </a:rPr>
              <a:pPr>
                <a:defRPr/>
              </a:pPr>
              <a:t>195</a:t>
            </a:fld>
            <a:endParaRPr lang="en-US" dirty="0">
              <a:solidFill>
                <a:prstClr val="black"/>
              </a:solidFill>
            </a:endParaRPr>
          </a:p>
        </p:txBody>
      </p:sp>
    </p:spTree>
    <p:extLst>
      <p:ext uri="{BB962C8B-B14F-4D97-AF65-F5344CB8AC3E}">
        <p14:creationId xmlns:p14="http://schemas.microsoft.com/office/powerpoint/2010/main" val="400687004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“Student Homelessness Filter Question” view.</a:t>
            </a:r>
          </a:p>
          <a:p>
            <a:endParaRPr lang="en-US" altLang="en-US" dirty="0"/>
          </a:p>
          <a:p>
            <a:r>
              <a:rPr lang="en-US" altLang="en-US" dirty="0"/>
              <a:t>The homelessness filtering question now has its own view.</a:t>
            </a:r>
            <a:endParaRPr lang="en-US" altLang="en-US" baseline="0" dirty="0"/>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196</a:t>
            </a:fld>
            <a:endParaRPr lang="en-US" dirty="0">
              <a:solidFill>
                <a:prstClr val="black"/>
              </a:solidFill>
            </a:endParaRPr>
          </a:p>
        </p:txBody>
      </p:sp>
    </p:spTree>
    <p:extLst>
      <p:ext uri="{BB962C8B-B14F-4D97-AF65-F5344CB8AC3E}">
        <p14:creationId xmlns:p14="http://schemas.microsoft.com/office/powerpoint/2010/main" val="335754297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“Student</a:t>
            </a:r>
            <a:r>
              <a:rPr lang="en-US" altLang="en-US" baseline="0" dirty="0"/>
              <a:t> Homelessness Questions” view.  </a:t>
            </a:r>
          </a:p>
          <a:p>
            <a:endParaRPr lang="en-US" altLang="en-US" dirty="0"/>
          </a:p>
          <a:p>
            <a:r>
              <a:rPr lang="en-US" altLang="en-US" dirty="0"/>
              <a:t>The applicant now has the option to check</a:t>
            </a:r>
            <a:r>
              <a:rPr lang="en-US" altLang="en-US" baseline="0" dirty="0"/>
              <a:t> which entity made the determination or select “None of the above.”</a:t>
            </a:r>
          </a:p>
          <a:p>
            <a:endParaRPr lang="en-US" alt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aseline="0" dirty="0"/>
              <a:t>In this example the applicant chooses one of the three choices designated as an acceptable entity for being recognized as an unaccompanied youth who is homeless.</a:t>
            </a:r>
          </a:p>
          <a:p>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The applicant should click the “Next” button.</a:t>
            </a:r>
            <a:r>
              <a:rPr lang="en-US" altLang="en-US" baseline="0" dirty="0"/>
              <a:t> T</a:t>
            </a:r>
            <a:r>
              <a:rPr lang="en-US" altLang="en-US" dirty="0"/>
              <a:t>hey will then skip the parental information views and go directly to the student Household Info views.</a:t>
            </a:r>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197</a:t>
            </a:fld>
            <a:endParaRPr lang="en-US" dirty="0">
              <a:solidFill>
                <a:prstClr val="black"/>
              </a:solidFill>
            </a:endParaRPr>
          </a:p>
        </p:txBody>
      </p:sp>
    </p:spTree>
    <p:extLst>
      <p:ext uri="{BB962C8B-B14F-4D97-AF65-F5344CB8AC3E}">
        <p14:creationId xmlns:p14="http://schemas.microsoft.com/office/powerpoint/2010/main" val="41294251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“Student Household Info</a:t>
            </a:r>
            <a:r>
              <a:rPr lang="en-US" altLang="en-US" baseline="0" dirty="0"/>
              <a:t>” view.</a:t>
            </a:r>
          </a:p>
          <a:p>
            <a:endParaRPr lang="en-US" altLang="en-US" baseline="0" dirty="0"/>
          </a:p>
          <a:p>
            <a:r>
              <a:rPr lang="en-US" altLang="en-US" baseline="0" dirty="0"/>
              <a:t>The applicant will be taken to the student household info page with household size display as 1 and allowing the applicant to proceed with the application as an independent.</a:t>
            </a:r>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198</a:t>
            </a:fld>
            <a:endParaRPr lang="en-US" dirty="0">
              <a:solidFill>
                <a:prstClr val="black"/>
              </a:solidFill>
            </a:endParaRPr>
          </a:p>
        </p:txBody>
      </p:sp>
    </p:spTree>
    <p:extLst>
      <p:ext uri="{BB962C8B-B14F-4D97-AF65-F5344CB8AC3E}">
        <p14:creationId xmlns:p14="http://schemas.microsoft.com/office/powerpoint/2010/main" val="240226574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“Student Homelessness Filter Question” view.</a:t>
            </a:r>
          </a:p>
          <a:p>
            <a:endParaRPr lang="en-US" altLang="en-US" dirty="0"/>
          </a:p>
          <a:p>
            <a:r>
              <a:rPr lang="en-US" altLang="en-US" dirty="0"/>
              <a:t>The homelessness filtering question now has its own view.</a:t>
            </a:r>
            <a:endParaRPr lang="en-US" altLang="en-US" baseline="0" dirty="0"/>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199</a:t>
            </a:fld>
            <a:endParaRPr lang="en-US" dirty="0">
              <a:solidFill>
                <a:prstClr val="black"/>
              </a:solidFill>
            </a:endParaRPr>
          </a:p>
        </p:txBody>
      </p:sp>
    </p:spTree>
    <p:extLst>
      <p:ext uri="{BB962C8B-B14F-4D97-AF65-F5344CB8AC3E}">
        <p14:creationId xmlns:p14="http://schemas.microsoft.com/office/powerpoint/2010/main" val="21631331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“Student</a:t>
            </a:r>
            <a:r>
              <a:rPr lang="en-US" altLang="en-US" baseline="0" dirty="0"/>
              <a:t> Homelessness Questions” view.  </a:t>
            </a:r>
          </a:p>
          <a:p>
            <a:endParaRPr lang="en-US" altLang="en-US" dirty="0"/>
          </a:p>
          <a:p>
            <a:r>
              <a:rPr lang="en-US" altLang="en-US" dirty="0"/>
              <a:t>The applicant now has the option to check</a:t>
            </a:r>
            <a:r>
              <a:rPr lang="en-US" altLang="en-US" baseline="0" dirty="0"/>
              <a:t> which entity made the determination or select “None of the above.”</a:t>
            </a:r>
          </a:p>
          <a:p>
            <a:endParaRPr lang="en-US" alt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aseline="0" dirty="0"/>
              <a:t>In this example the applicant chooses “None of the above.”</a:t>
            </a:r>
          </a:p>
          <a:p>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When the applicant clicks the “Next” button they are taken to a</a:t>
            </a:r>
            <a:r>
              <a:rPr lang="en-US" altLang="en-US" baseline="0" dirty="0"/>
              <a:t> page that describes the conditions to be considered homeless</a:t>
            </a:r>
            <a:r>
              <a:rPr lang="en-US" altLang="en-US" dirty="0"/>
              <a:t>.</a:t>
            </a:r>
            <a:r>
              <a:rPr lang="en-US" altLang="en-US" baseline="0" dirty="0"/>
              <a:t> </a:t>
            </a:r>
            <a:endParaRPr lang="en-US" altLang="en-US" dirty="0"/>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200</a:t>
            </a:fld>
            <a:endParaRPr lang="en-US" dirty="0">
              <a:solidFill>
                <a:prstClr val="black"/>
              </a:solidFill>
            </a:endParaRPr>
          </a:p>
        </p:txBody>
      </p:sp>
    </p:spTree>
    <p:extLst>
      <p:ext uri="{BB962C8B-B14F-4D97-AF65-F5344CB8AC3E}">
        <p14:creationId xmlns:p14="http://schemas.microsoft.com/office/powerpoint/2010/main" val="159080098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“Homeless</a:t>
            </a:r>
            <a:r>
              <a:rPr lang="en-US" altLang="en-US" baseline="0" dirty="0"/>
              <a:t> or at Risk of Being Homeless” view.</a:t>
            </a:r>
          </a:p>
          <a:p>
            <a:endParaRPr lang="en-US" altLang="en-US" dirty="0"/>
          </a:p>
          <a:p>
            <a:r>
              <a:rPr lang="en-US" altLang="en-US" dirty="0"/>
              <a:t>This page describes the conditions</a:t>
            </a:r>
            <a:r>
              <a:rPr lang="en-US" altLang="en-US" baseline="0" dirty="0"/>
              <a:t> for being homeless or at risk of being homeless.  Once the applicant clicks “Next” they will be taken to the page that describes potential impacts of not providing parent information.</a:t>
            </a:r>
          </a:p>
          <a:p>
            <a:endParaRPr lang="en-US" alt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aseline="0" dirty="0"/>
              <a:t>Note: New text has been added for the definition of being homeless.</a:t>
            </a:r>
          </a:p>
          <a:p>
            <a:endParaRPr lang="en-US" altLang="en-US" baseline="0" dirty="0"/>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201</a:t>
            </a:fld>
            <a:endParaRPr lang="en-US" dirty="0">
              <a:solidFill>
                <a:prstClr val="black"/>
              </a:solidFill>
            </a:endParaRPr>
          </a:p>
        </p:txBody>
      </p:sp>
    </p:spTree>
    <p:extLst>
      <p:ext uri="{BB962C8B-B14F-4D97-AF65-F5344CB8AC3E}">
        <p14:creationId xmlns:p14="http://schemas.microsoft.com/office/powerpoint/2010/main" val="395144854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“Impact of Not Providing</a:t>
            </a:r>
            <a:r>
              <a:rPr lang="en-US" baseline="0" dirty="0"/>
              <a:t> Parent Information</a:t>
            </a:r>
            <a:r>
              <a:rPr lang="en-US" dirty="0"/>
              <a:t>” view.  This page view is new to the application</a:t>
            </a:r>
            <a:r>
              <a:rPr lang="en-US" baseline="0" dirty="0"/>
              <a:t> for 2020-21.</a:t>
            </a:r>
            <a:endParaRPr lang="en-US" dirty="0"/>
          </a:p>
          <a:p>
            <a:endParaRPr lang="en-US" dirty="0"/>
          </a:p>
          <a:p>
            <a:r>
              <a:rPr lang="en-US" altLang="en-US" dirty="0"/>
              <a:t>The view notifies</a:t>
            </a:r>
            <a:r>
              <a:rPr lang="en-US" altLang="en-US" baseline="0" dirty="0"/>
              <a:t> the applicant that although they’re allowed to skip parent information, an EFC will not be generated and they must follow up with their financial aid administrator in order to complete their FAFSA and receive an EFC.</a:t>
            </a:r>
            <a:endParaRPr lang="en-US" altLang="en-US" dirty="0"/>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202</a:t>
            </a:fld>
            <a:endParaRPr lang="en-US" dirty="0">
              <a:solidFill>
                <a:prstClr val="black"/>
              </a:solidFill>
            </a:endParaRPr>
          </a:p>
        </p:txBody>
      </p:sp>
    </p:spTree>
    <p:extLst>
      <p:ext uri="{BB962C8B-B14F-4D97-AF65-F5344CB8AC3E}">
        <p14:creationId xmlns:p14="http://schemas.microsoft.com/office/powerpoint/2010/main" val="2148009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a:t>
            </a:fld>
            <a:endParaRPr lang="en-US" dirty="0"/>
          </a:p>
        </p:txBody>
      </p:sp>
    </p:spTree>
    <p:extLst>
      <p:ext uri="{BB962C8B-B14F-4D97-AF65-F5344CB8AC3E}">
        <p14:creationId xmlns:p14="http://schemas.microsoft.com/office/powerpoint/2010/main" val="2359204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“Student Residency and Eligibility” view.</a:t>
            </a:r>
          </a:p>
          <a:p>
            <a:endParaRPr lang="en-US" altLang="en-US" dirty="0"/>
          </a:p>
          <a:p>
            <a:r>
              <a:rPr lang="en-US" altLang="en-US" dirty="0"/>
              <a:t>The Informational message displays letting the applicant know they are eligible to transfer their FAFSA information to their participating state aid application and that the link will be available on the FAFSA confirmation view.  This</a:t>
            </a:r>
            <a:r>
              <a:rPr lang="en-US" altLang="en-US" baseline="0" dirty="0"/>
              <a:t> message will only </a:t>
            </a:r>
            <a:r>
              <a:rPr lang="en-US" sz="1200" kern="1200" dirty="0">
                <a:solidFill>
                  <a:schemeClr val="tx1"/>
                </a:solidFill>
                <a:effectLst/>
                <a:latin typeface="+mn-lt"/>
                <a:ea typeface="+mn-ea"/>
                <a:cs typeface="+mn-cs"/>
              </a:rPr>
              <a:t>display when the student indicates a participating state as their state of legal residence</a:t>
            </a:r>
            <a:r>
              <a:rPr lang="en-US" altLang="en-US" baseline="0" dirty="0"/>
              <a:t>.</a:t>
            </a:r>
          </a:p>
          <a:p>
            <a:endParaRPr lang="en-US" altLang="en-US" baseline="0" dirty="0"/>
          </a:p>
          <a:p>
            <a:r>
              <a:rPr lang="en-US" altLang="en-US" baseline="0" dirty="0"/>
              <a:t>Participating states include: Iowa, Minnesota, Mississippi, New York, New Jersey, Pennsylvania, Vermont.</a:t>
            </a:r>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23</a:t>
            </a:fld>
            <a:endParaRPr lang="en-US" dirty="0"/>
          </a:p>
        </p:txBody>
      </p:sp>
    </p:spTree>
    <p:extLst>
      <p:ext uri="{BB962C8B-B14F-4D97-AF65-F5344CB8AC3E}">
        <p14:creationId xmlns:p14="http://schemas.microsoft.com/office/powerpoint/2010/main" val="396383239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“Homeless</a:t>
            </a:r>
            <a:r>
              <a:rPr lang="en-US" altLang="en-US" baseline="0" dirty="0"/>
              <a:t> or at Risk of Being Homeless Acknowledgement” view.</a:t>
            </a:r>
          </a:p>
          <a:p>
            <a:endParaRPr lang="en-US" altLang="en-US" baseline="0" dirty="0"/>
          </a:p>
          <a:p>
            <a:r>
              <a:rPr lang="en-US" altLang="en-US" baseline="0" dirty="0"/>
              <a:t>Dependent student has the option to choose not to provide parent information with potential impacts listed on the previous slide or choose to provide parent information.</a:t>
            </a:r>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203</a:t>
            </a:fld>
            <a:endParaRPr lang="en-US" dirty="0">
              <a:solidFill>
                <a:prstClr val="black"/>
              </a:solidFill>
            </a:endParaRPr>
          </a:p>
        </p:txBody>
      </p:sp>
    </p:spTree>
    <p:extLst>
      <p:ext uri="{BB962C8B-B14F-4D97-AF65-F5344CB8AC3E}">
        <p14:creationId xmlns:p14="http://schemas.microsoft.com/office/powerpoint/2010/main" val="10896593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4D331D60-0C9B-4955-A0FD-EE9403380867}" type="slidenum">
              <a:rPr lang="en-US" smtClean="0">
                <a:solidFill>
                  <a:prstClr val="black"/>
                </a:solidFill>
              </a:rPr>
              <a:pPr>
                <a:defRPr/>
              </a:pPr>
              <a:t>204</a:t>
            </a:fld>
            <a:endParaRPr lang="en-US" dirty="0">
              <a:solidFill>
                <a:prstClr val="black"/>
              </a:solidFill>
            </a:endParaRPr>
          </a:p>
        </p:txBody>
      </p:sp>
    </p:spTree>
    <p:extLst>
      <p:ext uri="{BB962C8B-B14F-4D97-AF65-F5344CB8AC3E}">
        <p14:creationId xmlns:p14="http://schemas.microsoft.com/office/powerpoint/2010/main" val="375276257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At the top of the 2020-21 </a:t>
            </a:r>
            <a:r>
              <a:rPr lang="en-US" i="1" dirty="0"/>
              <a:t>fafsa.gov </a:t>
            </a:r>
            <a:r>
              <a:rPr lang="en-US" dirty="0"/>
              <a:t>home view: </a:t>
            </a:r>
          </a:p>
          <a:p>
            <a:pPr marL="230566" indent="-230566">
              <a:buFontTx/>
              <a:buAutoNum type="arabicPeriod"/>
              <a:defRPr/>
            </a:pPr>
            <a:r>
              <a:rPr lang="en-US" dirty="0"/>
              <a:t>Link to the StudentAid.gov Web site</a:t>
            </a:r>
          </a:p>
          <a:p>
            <a:pPr marL="230566" indent="-230566">
              <a:buFontTx/>
              <a:buAutoNum type="arabicPeriod"/>
              <a:defRPr/>
            </a:pPr>
            <a:r>
              <a:rPr lang="en-US" dirty="0"/>
              <a:t>Dropdown menus for:</a:t>
            </a:r>
          </a:p>
          <a:p>
            <a:pPr marL="687766" lvl="1" indent="-230566">
              <a:buFontTx/>
              <a:buAutoNum type="arabicPeriod"/>
              <a:defRPr/>
            </a:pPr>
            <a:r>
              <a:rPr lang="en-US" dirty="0"/>
              <a:t>Prepare</a:t>
            </a:r>
            <a:r>
              <a:rPr lang="en-US" baseline="0" dirty="0"/>
              <a:t> for College</a:t>
            </a:r>
          </a:p>
          <a:p>
            <a:pPr marL="687766" lvl="1" indent="-230566">
              <a:buFontTx/>
              <a:buAutoNum type="arabicPeriod"/>
              <a:defRPr/>
            </a:pPr>
            <a:r>
              <a:rPr lang="en-US" baseline="0" dirty="0"/>
              <a:t>Types of Aid</a:t>
            </a:r>
          </a:p>
          <a:p>
            <a:pPr marL="687766" lvl="1" indent="-230566">
              <a:buFontTx/>
              <a:buAutoNum type="arabicPeriod"/>
              <a:defRPr/>
            </a:pPr>
            <a:r>
              <a:rPr lang="en-US" baseline="0" dirty="0"/>
              <a:t>Who Gets Aid</a:t>
            </a:r>
          </a:p>
          <a:p>
            <a:pPr marL="687766" lvl="1" indent="-230566">
              <a:buFontTx/>
              <a:buAutoNum type="arabicPeriod"/>
              <a:defRPr/>
            </a:pPr>
            <a:r>
              <a:rPr lang="en-US" baseline="0" dirty="0"/>
              <a:t>FAFSA Apply for Aid</a:t>
            </a:r>
          </a:p>
          <a:p>
            <a:pPr marL="687766" lvl="1" indent="-230566">
              <a:buFontTx/>
              <a:buAutoNum type="arabicPeriod"/>
              <a:defRPr/>
            </a:pPr>
            <a:r>
              <a:rPr lang="en-US" baseline="0" dirty="0"/>
              <a:t>How to Repay Your Loans</a:t>
            </a:r>
            <a:endParaRPr lang="en-US" dirty="0"/>
          </a:p>
          <a:p>
            <a:pPr marL="230566" indent="-230566">
              <a:buFontTx/>
              <a:buAutoNum type="arabicPeriod"/>
              <a:defRPr/>
            </a:pPr>
            <a:endParaRPr lang="en-US" dirty="0"/>
          </a:p>
          <a:p>
            <a:pPr marL="0" indent="0">
              <a:buFontTx/>
              <a:buNone/>
              <a:defRPr/>
            </a:pPr>
            <a:r>
              <a:rPr lang="en-US" dirty="0"/>
              <a:t>If the applicant scrolls</a:t>
            </a:r>
            <a:r>
              <a:rPr lang="en-US" baseline="0" dirty="0"/>
              <a:t> farther down the view, they are given additional resources. </a:t>
            </a:r>
            <a:endParaRPr lang="en-US" dirty="0"/>
          </a:p>
          <a:p>
            <a:pPr marL="0" indent="0">
              <a:buFontTx/>
              <a:buNone/>
              <a:defRPr/>
            </a:pPr>
            <a:r>
              <a:rPr lang="en-US" dirty="0"/>
              <a:t>These include: Announcements </a:t>
            </a: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205</a:t>
            </a:fld>
            <a:endParaRPr lang="en-US" dirty="0"/>
          </a:p>
        </p:txBody>
      </p:sp>
    </p:spTree>
    <p:extLst>
      <p:ext uri="{BB962C8B-B14F-4D97-AF65-F5344CB8AC3E}">
        <p14:creationId xmlns:p14="http://schemas.microsoft.com/office/powerpoint/2010/main" val="354944128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2020-21</a:t>
            </a:r>
            <a:r>
              <a:rPr lang="en-US" altLang="en-US" dirty="0"/>
              <a:t> </a:t>
            </a:r>
            <a:r>
              <a:rPr lang="en-US" altLang="en-US" i="0" dirty="0"/>
              <a:t>fafsa.gov</a:t>
            </a:r>
            <a:r>
              <a:rPr lang="en-US" altLang="en-US" dirty="0"/>
              <a:t> home view (</a:t>
            </a:r>
            <a:r>
              <a:rPr lang="en-US" altLang="en-US" dirty="0">
                <a:hlinkClick r:id="rId3"/>
              </a:rPr>
              <a:t>www.fafsa.gov</a:t>
            </a:r>
            <a:r>
              <a:rPr lang="en-US" altLang="en-US" dirty="0"/>
              <a:t>). Middle section of view.</a:t>
            </a:r>
          </a:p>
          <a:p>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The FAFSA home view features three links</a:t>
            </a:r>
            <a:r>
              <a:rPr lang="en-US" altLang="en-US" baseline="0" dirty="0"/>
              <a:t> to help users navigate the financial aid process including FAFSA4caster, FAFSA help view, and FAFSA next steps once the form is completed.</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206</a:t>
            </a:fld>
            <a:endParaRPr lang="en-US" dirty="0"/>
          </a:p>
        </p:txBody>
      </p:sp>
    </p:spTree>
    <p:extLst>
      <p:ext uri="{BB962C8B-B14F-4D97-AF65-F5344CB8AC3E}">
        <p14:creationId xmlns:p14="http://schemas.microsoft.com/office/powerpoint/2010/main" val="177117747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2020-21</a:t>
            </a:r>
            <a:r>
              <a:rPr lang="en-US" altLang="en-US" dirty="0"/>
              <a:t> </a:t>
            </a:r>
            <a:r>
              <a:rPr lang="en-US" altLang="en-US" i="1" dirty="0"/>
              <a:t>fafsa.gov</a:t>
            </a:r>
            <a:r>
              <a:rPr lang="en-US" altLang="en-US" dirty="0"/>
              <a:t> home view (</a:t>
            </a:r>
            <a:r>
              <a:rPr lang="en-US" altLang="en-US" dirty="0">
                <a:hlinkClick r:id="rId3"/>
              </a:rPr>
              <a:t>www.fafsa.gov</a:t>
            </a:r>
            <a:r>
              <a:rPr lang="en-US" altLang="en-US" dirty="0"/>
              <a:t>). Bottom section of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Additional Student Aid links are provided at the bottom of the homepage. </a:t>
            </a:r>
            <a:endParaRPr lang="en-US" altLang="en-US"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207</a:t>
            </a:fld>
            <a:endParaRPr lang="en-US" dirty="0"/>
          </a:p>
        </p:txBody>
      </p:sp>
    </p:spTree>
    <p:extLst>
      <p:ext uri="{BB962C8B-B14F-4D97-AF65-F5344CB8AC3E}">
        <p14:creationId xmlns:p14="http://schemas.microsoft.com/office/powerpoint/2010/main" val="122335756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a:t>Top of the help page.</a:t>
            </a:r>
          </a:p>
          <a:p>
            <a:endParaRPr lang="en-US" altLang="en-US" baseline="0" dirty="0"/>
          </a:p>
          <a:p>
            <a:pPr marL="228600" indent="-228600">
              <a:buAutoNum type="arabicPeriod"/>
            </a:pPr>
            <a:r>
              <a:rPr lang="en-US" altLang="en-US" baseline="0" dirty="0"/>
              <a:t>Trending Questions</a:t>
            </a:r>
          </a:p>
          <a:p>
            <a:pPr marL="228600" indent="-228600">
              <a:buAutoNum type="arabicPeriod"/>
            </a:pPr>
            <a:r>
              <a:rPr lang="en-US" altLang="en-US" baseline="0" dirty="0"/>
              <a:t>Browse FAQs</a:t>
            </a:r>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208</a:t>
            </a:fld>
            <a:endParaRPr lang="en-US" dirty="0">
              <a:solidFill>
                <a:prstClr val="black"/>
              </a:solidFill>
            </a:endParaRPr>
          </a:p>
        </p:txBody>
      </p:sp>
    </p:spTree>
    <p:extLst>
      <p:ext uri="{BB962C8B-B14F-4D97-AF65-F5344CB8AC3E}">
        <p14:creationId xmlns:p14="http://schemas.microsoft.com/office/powerpoint/2010/main" val="197756667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a:t>Middle of the help page.</a:t>
            </a:r>
          </a:p>
          <a:p>
            <a:pPr marL="0" indent="0">
              <a:buNone/>
            </a:pPr>
            <a:endParaRPr lang="en-US" altLang="en-US" baseline="0" dirty="0"/>
          </a:p>
          <a:p>
            <a:pPr marL="228600" indent="-228600">
              <a:buAutoNum type="arabicPeriod" startAt="3"/>
            </a:pPr>
            <a:r>
              <a:rPr lang="en-US" altLang="en-US" baseline="0" dirty="0"/>
              <a:t>Help With the FAFSA process before you begin</a:t>
            </a:r>
          </a:p>
          <a:p>
            <a:pPr marL="228600" indent="-228600">
              <a:buAutoNum type="arabicPeriod" startAt="3"/>
            </a:pPr>
            <a:r>
              <a:rPr lang="en-US" altLang="en-US" baseline="0" dirty="0"/>
              <a:t>FSA ID</a:t>
            </a:r>
          </a:p>
          <a:p>
            <a:pPr marL="228600" indent="-228600">
              <a:buAutoNum type="arabicPeriod" startAt="3"/>
            </a:pPr>
            <a:r>
              <a:rPr lang="en-US" altLang="en-US" baseline="0" dirty="0"/>
              <a:t>Parents</a:t>
            </a:r>
          </a:p>
          <a:p>
            <a:pPr marL="228600" indent="-228600">
              <a:buAutoNum type="arabicPeriod" startAt="3"/>
            </a:pPr>
            <a:r>
              <a:rPr lang="en-US" altLang="en-US" baseline="0" dirty="0"/>
              <a:t>How Do I…?</a:t>
            </a:r>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209</a:t>
            </a:fld>
            <a:endParaRPr lang="en-US" dirty="0">
              <a:solidFill>
                <a:prstClr val="black"/>
              </a:solidFill>
            </a:endParaRPr>
          </a:p>
        </p:txBody>
      </p:sp>
    </p:spTree>
    <p:extLst>
      <p:ext uri="{BB962C8B-B14F-4D97-AF65-F5344CB8AC3E}">
        <p14:creationId xmlns:p14="http://schemas.microsoft.com/office/powerpoint/2010/main" val="140217385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a:t>Bottom of the help page.</a:t>
            </a:r>
          </a:p>
          <a:p>
            <a:endParaRPr lang="en-US" altLang="en-US" baseline="0" dirty="0"/>
          </a:p>
          <a:p>
            <a:r>
              <a:rPr lang="en-US" altLang="en-US" baseline="0" dirty="0"/>
              <a:t>7.  After the FAFSA Form Next Steps</a:t>
            </a:r>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210</a:t>
            </a:fld>
            <a:endParaRPr lang="en-US" dirty="0">
              <a:solidFill>
                <a:prstClr val="black"/>
              </a:solidFill>
            </a:endParaRPr>
          </a:p>
        </p:txBody>
      </p:sp>
    </p:spTree>
    <p:extLst>
      <p:ext uri="{BB962C8B-B14F-4D97-AF65-F5344CB8AC3E}">
        <p14:creationId xmlns:p14="http://schemas.microsoft.com/office/powerpoint/2010/main" val="154432071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dirty="0"/>
              <a:t>You can use the Web Demonstration site to preview 2020-2021 functionality beginning on September 30, 2019.</a:t>
            </a:r>
          </a:p>
          <a:p>
            <a:endParaRPr lang="en-US" altLang="en-US" dirty="0"/>
          </a:p>
        </p:txBody>
      </p:sp>
      <p:sp>
        <p:nvSpPr>
          <p:cNvPr id="4" name="Slide Number Placeholder 3"/>
          <p:cNvSpPr>
            <a:spLocks noGrp="1"/>
          </p:cNvSpPr>
          <p:nvPr>
            <p:ph type="sldNum" sz="quarter" idx="5"/>
          </p:nvPr>
        </p:nvSpPr>
        <p:spPr/>
        <p:txBody>
          <a:bodyPr/>
          <a:lstStyle/>
          <a:p>
            <a:pPr>
              <a:defRPr/>
            </a:pPr>
            <a:fld id="{4D331D60-0C9B-4955-A0FD-EE9403380867}" type="slidenum">
              <a:rPr lang="en-US" smtClean="0">
                <a:solidFill>
                  <a:prstClr val="black"/>
                </a:solidFill>
              </a:rPr>
              <a:pPr>
                <a:defRPr/>
              </a:pPr>
              <a:t>211</a:t>
            </a:fld>
            <a:endParaRPr lang="en-US" dirty="0">
              <a:solidFill>
                <a:prstClr val="black"/>
              </a:solidFill>
            </a:endParaRPr>
          </a:p>
        </p:txBody>
      </p:sp>
    </p:spTree>
    <p:extLst>
      <p:ext uri="{BB962C8B-B14F-4D97-AF65-F5344CB8AC3E}">
        <p14:creationId xmlns:p14="http://schemas.microsoft.com/office/powerpoint/2010/main" val="17835075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C29C859A-36D2-44F7-ADCF-C11891FF0CB6}" type="slidenum">
              <a:rPr lang="en-US" smtClean="0"/>
              <a:pPr>
                <a:defRPr/>
              </a:pPr>
              <a:t>212</a:t>
            </a:fld>
            <a:endParaRPr lang="en-US" dirty="0"/>
          </a:p>
        </p:txBody>
      </p:sp>
    </p:spTree>
    <p:extLst>
      <p:ext uri="{BB962C8B-B14F-4D97-AF65-F5344CB8AC3E}">
        <p14:creationId xmlns:p14="http://schemas.microsoft.com/office/powerpoint/2010/main" val="1091697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“Student</a:t>
            </a:r>
            <a:r>
              <a:rPr lang="en-US" altLang="en-US" baseline="0" dirty="0"/>
              <a:t> Education” view.</a:t>
            </a:r>
          </a:p>
          <a:p>
            <a:endParaRPr lang="en-US" altLang="en-US" baseline="0" dirty="0"/>
          </a:p>
          <a:p>
            <a:r>
              <a:rPr lang="en-US" altLang="en-US" baseline="0" dirty="0"/>
              <a:t>Note: Question 30 has been updated to now include the word “college” in order to help applicants answer the question properly.  </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24</a:t>
            </a:fld>
            <a:endParaRPr lang="en-US" dirty="0"/>
          </a:p>
        </p:txBody>
      </p:sp>
    </p:spTree>
    <p:extLst>
      <p:ext uri="{BB962C8B-B14F-4D97-AF65-F5344CB8AC3E}">
        <p14:creationId xmlns:p14="http://schemas.microsoft.com/office/powerpoint/2010/main" val="2248635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2020-21 “Student Selective Service”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This view is new to 2020-21,</a:t>
            </a:r>
            <a:r>
              <a:rPr lang="en-US" altLang="en-US" baseline="0" dirty="0"/>
              <a:t> as the male/female and Selective Service questions are now on one page to sync fafsa.gov and the mobile app.</a:t>
            </a: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25</a:t>
            </a:fld>
            <a:endParaRPr lang="en-US" dirty="0"/>
          </a:p>
        </p:txBody>
      </p:sp>
    </p:spTree>
    <p:extLst>
      <p:ext uri="{BB962C8B-B14F-4D97-AF65-F5344CB8AC3E}">
        <p14:creationId xmlns:p14="http://schemas.microsoft.com/office/powerpoint/2010/main" val="1441392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2020-21 “Student Driver’s License”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This view is new to 2020-21,</a:t>
            </a:r>
            <a:r>
              <a:rPr lang="en-US" altLang="en-US" baseline="0" dirty="0"/>
              <a:t> as driver’s license number and driver’s license state are now on one page to sync fafsa.gov and the mobile app.</a:t>
            </a: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26</a:t>
            </a:fld>
            <a:endParaRPr lang="en-US" dirty="0"/>
          </a:p>
        </p:txBody>
      </p:sp>
    </p:spTree>
    <p:extLst>
      <p:ext uri="{BB962C8B-B14F-4D97-AF65-F5344CB8AC3E}">
        <p14:creationId xmlns:p14="http://schemas.microsoft.com/office/powerpoint/2010/main" val="4239303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“Student</a:t>
            </a:r>
            <a:r>
              <a:rPr lang="en-US" altLang="en-US" baseline="0" dirty="0"/>
              <a:t> Foster Care/Parent Education Completion</a:t>
            </a:r>
            <a:r>
              <a:rPr lang="en-US" altLang="en-US" dirty="0"/>
              <a:t>”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27</a:t>
            </a:fld>
            <a:endParaRPr lang="en-US" dirty="0"/>
          </a:p>
        </p:txBody>
      </p:sp>
    </p:spTree>
    <p:extLst>
      <p:ext uri="{BB962C8B-B14F-4D97-AF65-F5344CB8AC3E}">
        <p14:creationId xmlns:p14="http://schemas.microsoft.com/office/powerpoint/2010/main" val="2829080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“Search for High School” view.</a:t>
            </a:r>
          </a:p>
          <a:p>
            <a:endParaRPr lang="en-US" dirty="0"/>
          </a:p>
          <a:p>
            <a:r>
              <a:rPr lang="en-US" dirty="0"/>
              <a:t>Note:</a:t>
            </a:r>
            <a:r>
              <a:rPr lang="en-US" baseline="0" dirty="0"/>
              <a:t> This is the first view for the School Selection section.</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28</a:t>
            </a:fld>
            <a:endParaRPr lang="en-US" dirty="0"/>
          </a:p>
        </p:txBody>
      </p:sp>
    </p:spTree>
    <p:extLst>
      <p:ext uri="{BB962C8B-B14F-4D97-AF65-F5344CB8AC3E}">
        <p14:creationId xmlns:p14="http://schemas.microsoft.com/office/powerpoint/2010/main" val="778026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“Search for High School Results”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29</a:t>
            </a:fld>
            <a:endParaRPr lang="en-US" dirty="0"/>
          </a:p>
        </p:txBody>
      </p:sp>
    </p:spTree>
    <p:extLst>
      <p:ext uri="{BB962C8B-B14F-4D97-AF65-F5344CB8AC3E}">
        <p14:creationId xmlns:p14="http://schemas.microsoft.com/office/powerpoint/2010/main" val="403764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“Search for Colleges”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30</a:t>
            </a:fld>
            <a:endParaRPr lang="en-US" dirty="0"/>
          </a:p>
        </p:txBody>
      </p:sp>
    </p:spTree>
    <p:extLst>
      <p:ext uri="{BB962C8B-B14F-4D97-AF65-F5344CB8AC3E}">
        <p14:creationId xmlns:p14="http://schemas.microsoft.com/office/powerpoint/2010/main" val="177447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2020-21 “College Search Results”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31</a:t>
            </a:fld>
            <a:endParaRPr lang="en-US" dirty="0"/>
          </a:p>
        </p:txBody>
      </p:sp>
    </p:spTree>
    <p:extLst>
      <p:ext uri="{BB962C8B-B14F-4D97-AF65-F5344CB8AC3E}">
        <p14:creationId xmlns:p14="http://schemas.microsoft.com/office/powerpoint/2010/main" val="2133390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“Selected</a:t>
            </a:r>
            <a:r>
              <a:rPr lang="en-US" baseline="0" dirty="0"/>
              <a:t> Colleges and </a:t>
            </a:r>
            <a:r>
              <a:rPr lang="en-US" dirty="0"/>
              <a:t>Housing Plans”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32</a:t>
            </a:fld>
            <a:endParaRPr lang="en-US" dirty="0"/>
          </a:p>
        </p:txBody>
      </p:sp>
    </p:spTree>
    <p:extLst>
      <p:ext uri="{BB962C8B-B14F-4D97-AF65-F5344CB8AC3E}">
        <p14:creationId xmlns:p14="http://schemas.microsoft.com/office/powerpoint/2010/main" val="95182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6</a:t>
            </a:fld>
            <a:endParaRPr lang="en-US" dirty="0"/>
          </a:p>
        </p:txBody>
      </p:sp>
    </p:spTree>
    <p:extLst>
      <p:ext uri="{BB962C8B-B14F-4D97-AF65-F5344CB8AC3E}">
        <p14:creationId xmlns:p14="http://schemas.microsoft.com/office/powerpoint/2010/main" val="2431664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“Student</a:t>
            </a:r>
            <a:r>
              <a:rPr lang="en-US" altLang="en-US" baseline="0" dirty="0"/>
              <a:t> Marital Status</a:t>
            </a:r>
            <a:r>
              <a:rPr lang="en-US" altLang="en-US" dirty="0"/>
              <a:t>” view.</a:t>
            </a:r>
          </a:p>
          <a:p>
            <a:endParaRPr lang="en-US" altLang="en-US" dirty="0"/>
          </a:p>
          <a:p>
            <a:r>
              <a:rPr lang="en-US" altLang="en-US" dirty="0"/>
              <a:t>Note: This is the</a:t>
            </a:r>
            <a:r>
              <a:rPr lang="en-US" altLang="en-US" baseline="0" dirty="0"/>
              <a:t> first view of the Dependency Status section, this view is also a new view in order to sync fafsa.gov and the mobile app.</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33</a:t>
            </a:fld>
            <a:endParaRPr lang="en-US" dirty="0"/>
          </a:p>
        </p:txBody>
      </p:sp>
    </p:spTree>
    <p:extLst>
      <p:ext uri="{BB962C8B-B14F-4D97-AF65-F5344CB8AC3E}">
        <p14:creationId xmlns:p14="http://schemas.microsoft.com/office/powerpoint/2010/main" val="351961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“Does</a:t>
            </a:r>
            <a:r>
              <a:rPr lang="en-US" baseline="0" dirty="0"/>
              <a:t> Student Have Dependents?”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34</a:t>
            </a:fld>
            <a:endParaRPr lang="en-US" dirty="0"/>
          </a:p>
        </p:txBody>
      </p:sp>
    </p:spTree>
    <p:extLst>
      <p:ext uri="{BB962C8B-B14F-4D97-AF65-F5344CB8AC3E}">
        <p14:creationId xmlns:p14="http://schemas.microsoft.com/office/powerpoint/2010/main" val="854467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“Student Additional Dependency Questions” view.</a:t>
            </a:r>
          </a:p>
          <a:p>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35</a:t>
            </a:fld>
            <a:endParaRPr lang="en-US" dirty="0"/>
          </a:p>
        </p:txBody>
      </p:sp>
    </p:spTree>
    <p:extLst>
      <p:ext uri="{BB962C8B-B14F-4D97-AF65-F5344CB8AC3E}">
        <p14:creationId xmlns:p14="http://schemas.microsoft.com/office/powerpoint/2010/main" val="2708635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“Student Homelessness Filter Question” view.</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36</a:t>
            </a:fld>
            <a:endParaRPr lang="en-US" dirty="0"/>
          </a:p>
        </p:txBody>
      </p:sp>
    </p:spTree>
    <p:extLst>
      <p:ext uri="{BB962C8B-B14F-4D97-AF65-F5344CB8AC3E}">
        <p14:creationId xmlns:p14="http://schemas.microsoft.com/office/powerpoint/2010/main" val="3250586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2020-21 “Dependent Student” view.</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This view only displays if the applicant has been determined to be dependent.</a:t>
            </a:r>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37</a:t>
            </a:fld>
            <a:endParaRPr lang="en-US" dirty="0"/>
          </a:p>
        </p:txBody>
      </p:sp>
    </p:spTree>
    <p:extLst>
      <p:ext uri="{BB962C8B-B14F-4D97-AF65-F5344CB8AC3E}">
        <p14:creationId xmlns:p14="http://schemas.microsoft.com/office/powerpoint/2010/main" val="4256033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“Parent Marital</a:t>
            </a:r>
            <a:r>
              <a:rPr lang="en-US" altLang="en-US" baseline="0" dirty="0"/>
              <a:t> Status</a:t>
            </a:r>
            <a:r>
              <a:rPr lang="en-US" altLang="en-US" dirty="0"/>
              <a:t>” view.</a:t>
            </a:r>
          </a:p>
          <a:p>
            <a:endParaRPr lang="en-US" altLang="en-US" dirty="0"/>
          </a:p>
          <a:p>
            <a:r>
              <a:rPr lang="en-US" altLang="en-US" dirty="0"/>
              <a:t>Note:</a:t>
            </a:r>
            <a:r>
              <a:rPr lang="en-US" altLang="en-US" baseline="0" dirty="0"/>
              <a:t> This is the first view in the Parent Demographics section.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38</a:t>
            </a:fld>
            <a:endParaRPr lang="en-US" dirty="0"/>
          </a:p>
        </p:txBody>
      </p:sp>
    </p:spTree>
    <p:extLst>
      <p:ext uri="{BB962C8B-B14F-4D97-AF65-F5344CB8AC3E}">
        <p14:creationId xmlns:p14="http://schemas.microsoft.com/office/powerpoint/2010/main" val="3311379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“Personal Information for Parent” view.</a:t>
            </a:r>
          </a:p>
          <a:p>
            <a:endParaRPr lang="en-US" dirty="0"/>
          </a:p>
          <a:p>
            <a:r>
              <a:rPr lang="en-US" dirty="0"/>
              <a:t>Parent</a:t>
            </a:r>
            <a:r>
              <a:rPr lang="en-US" baseline="0" dirty="0"/>
              <a:t> e-mail is now a part of the information page instead of its own page.</a:t>
            </a:r>
            <a:endParaRPr 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39</a:t>
            </a:fld>
            <a:endParaRPr lang="en-US" dirty="0"/>
          </a:p>
        </p:txBody>
      </p:sp>
    </p:spTree>
    <p:extLst>
      <p:ext uri="{BB962C8B-B14F-4D97-AF65-F5344CB8AC3E}">
        <p14:creationId xmlns:p14="http://schemas.microsoft.com/office/powerpoint/2010/main" val="4074557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 “Personal Information for Other Parent” view.</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40</a:t>
            </a:fld>
            <a:endParaRPr lang="en-US" dirty="0"/>
          </a:p>
        </p:txBody>
      </p:sp>
    </p:spTree>
    <p:extLst>
      <p:ext uri="{BB962C8B-B14F-4D97-AF65-F5344CB8AC3E}">
        <p14:creationId xmlns:p14="http://schemas.microsoft.com/office/powerpoint/2010/main" val="8882087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 “Parent State of Legal Residence” view.</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41</a:t>
            </a:fld>
            <a:endParaRPr lang="en-US" dirty="0"/>
          </a:p>
        </p:txBody>
      </p:sp>
    </p:spTree>
    <p:extLst>
      <p:ext uri="{BB962C8B-B14F-4D97-AF65-F5344CB8AC3E}">
        <p14:creationId xmlns:p14="http://schemas.microsoft.com/office/powerpoint/2010/main" val="4131152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“Parent Household</a:t>
            </a:r>
            <a:r>
              <a:rPr lang="en-US" baseline="0" dirty="0"/>
              <a:t> Info” view.</a:t>
            </a:r>
          </a:p>
          <a:p>
            <a:endParaRPr lang="en-US" baseline="0" dirty="0"/>
          </a:p>
          <a:p>
            <a:r>
              <a:rPr lang="en-US" baseline="0" dirty="0"/>
              <a:t>Parents are required to complete the household size worksheet in an effort to get more accurate information about the number in the parent’s household and the number of those in the household who are in college. Some information will be prefilled, based on responses provided previously within the FAFSA form. The system tallies the totals as the parent completes the worksheet to ensure that there are no mathematical errors.</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42</a:t>
            </a:fld>
            <a:endParaRPr lang="en-US" dirty="0"/>
          </a:p>
        </p:txBody>
      </p:sp>
    </p:spTree>
    <p:extLst>
      <p:ext uri="{BB962C8B-B14F-4D97-AF65-F5344CB8AC3E}">
        <p14:creationId xmlns:p14="http://schemas.microsoft.com/office/powerpoint/2010/main" val="3946340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2020-21</a:t>
            </a:r>
            <a:r>
              <a:rPr lang="en-US" altLang="en-US" dirty="0"/>
              <a:t> </a:t>
            </a:r>
            <a:r>
              <a:rPr lang="en-US" altLang="en-US" i="0" dirty="0"/>
              <a:t>fafsa.gov</a:t>
            </a:r>
            <a:r>
              <a:rPr lang="en-US" altLang="en-US" dirty="0"/>
              <a:t> home view.</a:t>
            </a:r>
            <a:r>
              <a:rPr lang="en-US" altLang="en-US" baseline="0" dirty="0"/>
              <a:t> </a:t>
            </a:r>
            <a:r>
              <a:rPr lang="en-US" altLang="en-US" dirty="0"/>
              <a:t>Top section of view.</a:t>
            </a:r>
          </a:p>
          <a:p>
            <a:endParaRPr lang="en-US" altLang="en-US" dirty="0"/>
          </a:p>
          <a:p>
            <a:r>
              <a:rPr lang="en-US" altLang="en-US" dirty="0"/>
              <a:t>The</a:t>
            </a:r>
            <a:r>
              <a:rPr lang="en-US" altLang="en-US" baseline="0" dirty="0"/>
              <a:t> fafsa.gov home view features a two-button login option and current announcements, as well as an easy-access tool bar, featuring links to studentaid.gov and loan information.</a:t>
            </a:r>
          </a:p>
          <a:p>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7</a:t>
            </a:fld>
            <a:endParaRPr lang="en-US" dirty="0"/>
          </a:p>
        </p:txBody>
      </p:sp>
    </p:spTree>
    <p:extLst>
      <p:ext uri="{BB962C8B-B14F-4D97-AF65-F5344CB8AC3E}">
        <p14:creationId xmlns:p14="http://schemas.microsoft.com/office/powerpoint/2010/main" val="34993177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2020-21 “Parent Tax Filing Status” view.</a:t>
            </a:r>
          </a:p>
          <a:p>
            <a:endParaRPr lang="en-US" altLang="en-US" dirty="0"/>
          </a:p>
          <a:p>
            <a:r>
              <a:rPr lang="en-US" altLang="en-US" dirty="0"/>
              <a:t>The</a:t>
            </a:r>
            <a:r>
              <a:rPr lang="en-US" altLang="en-US" baseline="0" dirty="0"/>
              <a:t> t</a:t>
            </a:r>
            <a:r>
              <a:rPr lang="en-US" altLang="en-US" dirty="0"/>
              <a:t>ax return type dropdown</a:t>
            </a:r>
            <a:r>
              <a:rPr lang="en-US" altLang="en-US" baseline="0" dirty="0"/>
              <a:t> question is now displayed on this page.</a:t>
            </a:r>
          </a:p>
          <a:p>
            <a:endParaRPr lang="en-US" altLang="en-US" baseline="0" dirty="0"/>
          </a:p>
          <a:p>
            <a:r>
              <a:rPr lang="en-US" altLang="en-US" baseline="0" dirty="0"/>
              <a:t>Note: This is the first view in the Parent Financials section.</a:t>
            </a:r>
            <a:endParaRPr lang="en-US" altLang="en-US" dirty="0"/>
          </a:p>
          <a:p>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43</a:t>
            </a:fld>
            <a:endParaRPr lang="en-US" dirty="0"/>
          </a:p>
        </p:txBody>
      </p:sp>
    </p:spTree>
    <p:extLst>
      <p:ext uri="{BB962C8B-B14F-4D97-AF65-F5344CB8AC3E}">
        <p14:creationId xmlns:p14="http://schemas.microsoft.com/office/powerpoint/2010/main" val="19411710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2020-21 “Parent</a:t>
            </a:r>
            <a:r>
              <a:rPr lang="en-US" baseline="0" dirty="0"/>
              <a:t> Log In to the IRS DRT” view.</a:t>
            </a:r>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44</a:t>
            </a:fld>
            <a:endParaRPr lang="en-US" dirty="0"/>
          </a:p>
        </p:txBody>
      </p:sp>
    </p:spTree>
    <p:extLst>
      <p:ext uri="{BB962C8B-B14F-4D97-AF65-F5344CB8AC3E}">
        <p14:creationId xmlns:p14="http://schemas.microsoft.com/office/powerpoint/2010/main" val="2975697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2020-21 “Parent Leaving</a:t>
            </a:r>
            <a:r>
              <a:rPr lang="en-US" altLang="en-US" baseline="0" dirty="0"/>
              <a:t> </a:t>
            </a:r>
            <a:r>
              <a:rPr lang="en-US" altLang="en-US" i="0" baseline="0" dirty="0"/>
              <a:t>FAFSA</a:t>
            </a:r>
            <a:r>
              <a:rPr lang="en-US" altLang="en-US" dirty="0"/>
              <a:t>” view.</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45</a:t>
            </a:fld>
            <a:endParaRPr lang="en-US" dirty="0"/>
          </a:p>
        </p:txBody>
      </p:sp>
    </p:spTree>
    <p:extLst>
      <p:ext uri="{BB962C8B-B14F-4D97-AF65-F5344CB8AC3E}">
        <p14:creationId xmlns:p14="http://schemas.microsoft.com/office/powerpoint/2010/main" val="37440641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2020-21 “ You</a:t>
            </a:r>
            <a:r>
              <a:rPr lang="en-US" altLang="en-US" baseline="0" dirty="0"/>
              <a:t> Are Now Leaving This Page” view.</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46</a:t>
            </a:fld>
            <a:endParaRPr lang="en-US" dirty="0"/>
          </a:p>
        </p:txBody>
      </p:sp>
    </p:spTree>
    <p:extLst>
      <p:ext uri="{BB962C8B-B14F-4D97-AF65-F5344CB8AC3E}">
        <p14:creationId xmlns:p14="http://schemas.microsoft.com/office/powerpoint/2010/main" val="35557859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 “IRS Site Disclaimer” view.</a:t>
            </a:r>
          </a:p>
        </p:txBody>
      </p:sp>
      <p:sp>
        <p:nvSpPr>
          <p:cNvPr id="4" name="Slide Number Placeholder 3"/>
          <p:cNvSpPr>
            <a:spLocks noGrp="1"/>
          </p:cNvSpPr>
          <p:nvPr>
            <p:ph type="sldNum" sz="quarter" idx="10"/>
          </p:nvPr>
        </p:nvSpPr>
        <p:spPr/>
        <p:txBody>
          <a:bodyPr/>
          <a:lstStyle/>
          <a:p>
            <a:fld id="{9506C930-0C39-C14E-9A81-5D25950FD497}" type="slidenum">
              <a:rPr lang="en-US" smtClean="0"/>
              <a:t>47</a:t>
            </a:fld>
            <a:endParaRPr lang="en-US" dirty="0"/>
          </a:p>
        </p:txBody>
      </p:sp>
    </p:spTree>
    <p:extLst>
      <p:ext uri="{BB962C8B-B14F-4D97-AF65-F5344CB8AC3E}">
        <p14:creationId xmlns:p14="http://schemas.microsoft.com/office/powerpoint/2010/main" val="12080272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half of the Personal Information view.</a:t>
            </a:r>
          </a:p>
        </p:txBody>
      </p:sp>
      <p:sp>
        <p:nvSpPr>
          <p:cNvPr id="4" name="Slide Number Placeholder 3"/>
          <p:cNvSpPr>
            <a:spLocks noGrp="1"/>
          </p:cNvSpPr>
          <p:nvPr>
            <p:ph type="sldNum" sz="quarter" idx="5"/>
          </p:nvPr>
        </p:nvSpPr>
        <p:spPr/>
        <p:txBody>
          <a:bodyPr/>
          <a:lstStyle/>
          <a:p>
            <a:fld id="{9506C930-0C39-C14E-9A81-5D25950FD497}" type="slidenum">
              <a:rPr lang="en-US" smtClean="0"/>
              <a:t>48</a:t>
            </a:fld>
            <a:endParaRPr lang="en-US" dirty="0"/>
          </a:p>
        </p:txBody>
      </p:sp>
    </p:spTree>
    <p:extLst>
      <p:ext uri="{BB962C8B-B14F-4D97-AF65-F5344CB8AC3E}">
        <p14:creationId xmlns:p14="http://schemas.microsoft.com/office/powerpoint/2010/main" val="36417623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Second half of the Personal Information view.</a:t>
            </a:r>
          </a:p>
        </p:txBody>
      </p:sp>
      <p:sp>
        <p:nvSpPr>
          <p:cNvPr id="4" name="Slide Number Placeholder 3"/>
          <p:cNvSpPr>
            <a:spLocks noGrp="1"/>
          </p:cNvSpPr>
          <p:nvPr>
            <p:ph type="sldNum" sz="quarter" idx="5"/>
          </p:nvPr>
        </p:nvSpPr>
        <p:spPr/>
        <p:txBody>
          <a:bodyPr/>
          <a:lstStyle/>
          <a:p>
            <a:fld id="{9506C930-0C39-C14E-9A81-5D25950FD497}" type="slidenum">
              <a:rPr lang="en-US" smtClean="0"/>
              <a:t>49</a:t>
            </a:fld>
            <a:endParaRPr lang="en-US" dirty="0"/>
          </a:p>
        </p:txBody>
      </p:sp>
    </p:spTree>
    <p:extLst>
      <p:ext uri="{BB962C8B-B14F-4D97-AF65-F5344CB8AC3E}">
        <p14:creationId xmlns:p14="http://schemas.microsoft.com/office/powerpoint/2010/main" val="303570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parent address</a:t>
            </a:r>
          </a:p>
        </p:txBody>
      </p:sp>
      <p:sp>
        <p:nvSpPr>
          <p:cNvPr id="4" name="Slide Number Placeholder 3"/>
          <p:cNvSpPr>
            <a:spLocks noGrp="1"/>
          </p:cNvSpPr>
          <p:nvPr>
            <p:ph type="sldNum" sz="quarter" idx="5"/>
          </p:nvPr>
        </p:nvSpPr>
        <p:spPr/>
        <p:txBody>
          <a:bodyPr/>
          <a:lstStyle/>
          <a:p>
            <a:fld id="{9506C930-0C39-C14E-9A81-5D25950FD497}" type="slidenum">
              <a:rPr lang="en-US" smtClean="0"/>
              <a:t>50</a:t>
            </a:fld>
            <a:endParaRPr lang="en-US" dirty="0"/>
          </a:p>
        </p:txBody>
      </p:sp>
    </p:spTree>
    <p:extLst>
      <p:ext uri="{BB962C8B-B14F-4D97-AF65-F5344CB8AC3E}">
        <p14:creationId xmlns:p14="http://schemas.microsoft.com/office/powerpoint/2010/main" val="2289221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Half of the Results Page</a:t>
            </a:r>
          </a:p>
        </p:txBody>
      </p:sp>
      <p:sp>
        <p:nvSpPr>
          <p:cNvPr id="4" name="Slide Number Placeholder 3"/>
          <p:cNvSpPr>
            <a:spLocks noGrp="1"/>
          </p:cNvSpPr>
          <p:nvPr>
            <p:ph type="sldNum" sz="quarter" idx="5"/>
          </p:nvPr>
        </p:nvSpPr>
        <p:spPr/>
        <p:txBody>
          <a:bodyPr/>
          <a:lstStyle/>
          <a:p>
            <a:fld id="{9506C930-0C39-C14E-9A81-5D25950FD497}" type="slidenum">
              <a:rPr lang="en-US" smtClean="0"/>
              <a:t>51</a:t>
            </a:fld>
            <a:endParaRPr lang="en-US" dirty="0"/>
          </a:p>
        </p:txBody>
      </p:sp>
    </p:spTree>
    <p:extLst>
      <p:ext uri="{BB962C8B-B14F-4D97-AF65-F5344CB8AC3E}">
        <p14:creationId xmlns:p14="http://schemas.microsoft.com/office/powerpoint/2010/main" val="13594166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Half of the Results Page</a:t>
            </a:r>
          </a:p>
        </p:txBody>
      </p:sp>
      <p:sp>
        <p:nvSpPr>
          <p:cNvPr id="4" name="Slide Number Placeholder 3"/>
          <p:cNvSpPr>
            <a:spLocks noGrp="1"/>
          </p:cNvSpPr>
          <p:nvPr>
            <p:ph type="sldNum" sz="quarter" idx="5"/>
          </p:nvPr>
        </p:nvSpPr>
        <p:spPr/>
        <p:txBody>
          <a:bodyPr/>
          <a:lstStyle/>
          <a:p>
            <a:fld id="{9506C930-0C39-C14E-9A81-5D25950FD497}" type="slidenum">
              <a:rPr lang="en-US" smtClean="0"/>
              <a:t>52</a:t>
            </a:fld>
            <a:endParaRPr lang="en-US" dirty="0"/>
          </a:p>
        </p:txBody>
      </p:sp>
    </p:spTree>
    <p:extLst>
      <p:ext uri="{BB962C8B-B14F-4D97-AF65-F5344CB8AC3E}">
        <p14:creationId xmlns:p14="http://schemas.microsoft.com/office/powerpoint/2010/main" val="936670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2020-21</a:t>
            </a:r>
            <a:r>
              <a:rPr lang="en-US" altLang="en-US" dirty="0"/>
              <a:t> </a:t>
            </a:r>
            <a:r>
              <a:rPr lang="en-US" altLang="en-US" i="0" dirty="0"/>
              <a:t>fafsa.gov</a:t>
            </a:r>
            <a:r>
              <a:rPr lang="en-US" altLang="en-US" dirty="0"/>
              <a:t> home view. Middle section of view.</a:t>
            </a:r>
          </a:p>
          <a:p>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The FAFSA home view features three links</a:t>
            </a:r>
            <a:r>
              <a:rPr lang="en-US" altLang="en-US" baseline="0" dirty="0"/>
              <a:t> to help users navigate the financial aid process including FAFSA4caster, FAFSA help view, and FAFSA next steps once the form is completed.</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A Student Aid deadline search function is available by state and cycle year.</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8</a:t>
            </a:fld>
            <a:endParaRPr lang="en-US" dirty="0"/>
          </a:p>
        </p:txBody>
      </p:sp>
    </p:spTree>
    <p:extLst>
      <p:ext uri="{BB962C8B-B14F-4D97-AF65-F5344CB8AC3E}">
        <p14:creationId xmlns:p14="http://schemas.microsoft.com/office/powerpoint/2010/main" val="26500230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“Parent IRS Info” view.</a:t>
            </a:r>
          </a:p>
          <a:p>
            <a:endParaRPr lang="en-US" altLang="en-US" dirty="0"/>
          </a:p>
          <a:p>
            <a:r>
              <a:rPr lang="en-US" altLang="en-US" dirty="0"/>
              <a:t>A text box is displayed outlined</a:t>
            </a:r>
            <a:r>
              <a:rPr lang="en-US" altLang="en-US" baseline="0" dirty="0"/>
              <a:t> in green indicating that the IRS Data was successfully transferred and will be identified as “Transferred from the IRS.”</a:t>
            </a:r>
          </a:p>
          <a:p>
            <a:endParaRPr lang="en-US" altLang="en-US" baseline="0"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53</a:t>
            </a:fld>
            <a:endParaRPr lang="en-US" dirty="0"/>
          </a:p>
        </p:txBody>
      </p:sp>
    </p:spTree>
    <p:extLst>
      <p:ext uri="{BB962C8B-B14F-4D97-AF65-F5344CB8AC3E}">
        <p14:creationId xmlns:p14="http://schemas.microsoft.com/office/powerpoint/2010/main" val="12570237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2020-21 “Parent Income from Work”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54</a:t>
            </a:fld>
            <a:endParaRPr lang="en-US" dirty="0"/>
          </a:p>
        </p:txBody>
      </p:sp>
    </p:spTree>
    <p:extLst>
      <p:ext uri="{BB962C8B-B14F-4D97-AF65-F5344CB8AC3E}">
        <p14:creationId xmlns:p14="http://schemas.microsoft.com/office/powerpoint/2010/main" val="7424896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2020-21 “Parent Simplified Path Determination”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This page has been updated for the 2020-21 cycle to </a:t>
            </a:r>
            <a:r>
              <a:rPr lang="en-US" sz="1200" kern="1200" dirty="0">
                <a:solidFill>
                  <a:schemeClr val="tx1"/>
                </a:solidFill>
                <a:effectLst/>
                <a:latin typeface="+mn-lt"/>
                <a:ea typeface="+mn-ea"/>
                <a:cs typeface="+mn-cs"/>
              </a:rPr>
              <a:t>replace</a:t>
            </a:r>
            <a:r>
              <a:rPr lang="en-US" sz="1200" kern="1200" baseline="0" dirty="0">
                <a:solidFill>
                  <a:schemeClr val="tx1"/>
                </a:solidFill>
                <a:effectLst/>
                <a:latin typeface="+mn-lt"/>
                <a:ea typeface="+mn-ea"/>
                <a:cs typeface="+mn-cs"/>
              </a:rPr>
              <a:t> the previous “Eligible to file 1040A/EZ” question with the new “Filed Schedule 1” question</a:t>
            </a:r>
            <a:r>
              <a:rPr lang="en-US" altLang="en-US" baseline="0" dirty="0"/>
              <a:t>.</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Note: Additional instructional text has been added to the schedule 1 question.  The instructional text will be dynamic based on the response to Parent Tax Return Status.  In this example the parent stated they “already filed” and “filed a 1040” in order to create the condition for schedule 1 dynamic text to display.</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55</a:t>
            </a:fld>
            <a:endParaRPr lang="en-US" dirty="0"/>
          </a:p>
        </p:txBody>
      </p:sp>
    </p:spTree>
    <p:extLst>
      <p:ext uri="{BB962C8B-B14F-4D97-AF65-F5344CB8AC3E}">
        <p14:creationId xmlns:p14="http://schemas.microsoft.com/office/powerpoint/2010/main" val="21339223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“Parent Additional</a:t>
            </a:r>
            <a:r>
              <a:rPr lang="en-US" baseline="0" dirty="0"/>
              <a:t> IRS Info” view.</a:t>
            </a:r>
          </a:p>
          <a:p>
            <a:endParaRPr lang="en-US" baseline="0"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56</a:t>
            </a:fld>
            <a:endParaRPr lang="en-US" dirty="0"/>
          </a:p>
        </p:txBody>
      </p:sp>
    </p:spTree>
    <p:extLst>
      <p:ext uri="{BB962C8B-B14F-4D97-AF65-F5344CB8AC3E}">
        <p14:creationId xmlns:p14="http://schemas.microsoft.com/office/powerpoint/2010/main" val="29573034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 “Parent Questions for Tax Filers Only” view.</a:t>
            </a:r>
          </a:p>
          <a:p>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aseline="0" dirty="0"/>
              <a:t>Note: Additional instructional text has been added to help students and parents answer the combat pay question correctly.</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57</a:t>
            </a:fld>
            <a:endParaRPr lang="en-US" dirty="0"/>
          </a:p>
        </p:txBody>
      </p:sp>
    </p:spTree>
    <p:extLst>
      <p:ext uri="{BB962C8B-B14F-4D97-AF65-F5344CB8AC3E}">
        <p14:creationId xmlns:p14="http://schemas.microsoft.com/office/powerpoint/2010/main" val="30219867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 “Parent Additional</a:t>
            </a:r>
            <a:r>
              <a:rPr lang="en-US" baseline="0" dirty="0"/>
              <a:t> Financial Info” view.</a:t>
            </a:r>
            <a:endParaRPr 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58</a:t>
            </a:fld>
            <a:endParaRPr lang="en-US" dirty="0"/>
          </a:p>
        </p:txBody>
      </p:sp>
    </p:spTree>
    <p:extLst>
      <p:ext uri="{BB962C8B-B14F-4D97-AF65-F5344CB8AC3E}">
        <p14:creationId xmlns:p14="http://schemas.microsoft.com/office/powerpoint/2010/main" val="4427623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 “Parent Untaxed Income</a:t>
            </a:r>
            <a:r>
              <a:rPr lang="en-US" baseline="0" dirty="0"/>
              <a:t>” view.</a:t>
            </a:r>
            <a:endParaRPr 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59</a:t>
            </a:fld>
            <a:endParaRPr lang="en-US" dirty="0"/>
          </a:p>
        </p:txBody>
      </p:sp>
    </p:spTree>
    <p:extLst>
      <p:ext uri="{BB962C8B-B14F-4D97-AF65-F5344CB8AC3E}">
        <p14:creationId xmlns:p14="http://schemas.microsoft.com/office/powerpoint/2010/main" val="21450766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 “Parent</a:t>
            </a:r>
            <a:r>
              <a:rPr lang="en-US" baseline="0" dirty="0"/>
              <a:t> Assets” view.</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60</a:t>
            </a:fld>
            <a:endParaRPr lang="en-US" dirty="0"/>
          </a:p>
        </p:txBody>
      </p:sp>
    </p:spTree>
    <p:extLst>
      <p:ext uri="{BB962C8B-B14F-4D97-AF65-F5344CB8AC3E}">
        <p14:creationId xmlns:p14="http://schemas.microsoft.com/office/powerpoint/2010/main" val="39079132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“Student Tax Filing Status” view.</a:t>
            </a:r>
          </a:p>
          <a:p>
            <a:endParaRPr lang="en-US" altLang="en-US" dirty="0"/>
          </a:p>
          <a:p>
            <a:r>
              <a:rPr lang="en-US" altLang="en-US" dirty="0"/>
              <a:t>“Type</a:t>
            </a:r>
            <a:r>
              <a:rPr lang="en-US" altLang="en-US" baseline="0" dirty="0"/>
              <a:t> of Tax Return” question has been moved from the “Student IRS Info” view and added to this view.</a:t>
            </a:r>
          </a:p>
          <a:p>
            <a:endParaRPr lang="en-US" altLang="en-US" baseline="0" dirty="0"/>
          </a:p>
          <a:p>
            <a:r>
              <a:rPr lang="en-US" altLang="en-US" baseline="0" dirty="0"/>
              <a:t>Note: This if first view of the Student Financials section.</a:t>
            </a:r>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61</a:t>
            </a:fld>
            <a:endParaRPr lang="en-US" dirty="0"/>
          </a:p>
        </p:txBody>
      </p:sp>
    </p:spTree>
    <p:extLst>
      <p:ext uri="{BB962C8B-B14F-4D97-AF65-F5344CB8AC3E}">
        <p14:creationId xmlns:p14="http://schemas.microsoft.com/office/powerpoint/2010/main" val="40946274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2020-21 “Student Log In to IRS DRT” view, displayed when the student is going to the IRS Web site.</a:t>
            </a:r>
          </a:p>
          <a:p>
            <a:endParaRPr lang="en-US" dirty="0"/>
          </a:p>
          <a:p>
            <a:r>
              <a:rPr lang="en-US" dirty="0"/>
              <a:t>In this instance the</a:t>
            </a:r>
            <a:r>
              <a:rPr lang="en-US" baseline="0" dirty="0"/>
              <a:t> student is required to provide their FSA ID and password to get to the IRS DRT because the parent started the application by entering the student’s identifiers.</a:t>
            </a:r>
            <a:endParaRPr lang="en-US" dirty="0"/>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62</a:t>
            </a:fld>
            <a:endParaRPr lang="en-US" dirty="0"/>
          </a:p>
        </p:txBody>
      </p:sp>
    </p:spTree>
    <p:extLst>
      <p:ext uri="{BB962C8B-B14F-4D97-AF65-F5344CB8AC3E}">
        <p14:creationId xmlns:p14="http://schemas.microsoft.com/office/powerpoint/2010/main" val="1255337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2020-21</a:t>
            </a:r>
            <a:r>
              <a:rPr lang="en-US" altLang="en-US" dirty="0"/>
              <a:t> </a:t>
            </a:r>
            <a:r>
              <a:rPr lang="en-US" altLang="en-US" i="0" dirty="0"/>
              <a:t>fafsa.gov</a:t>
            </a:r>
            <a:r>
              <a:rPr lang="en-US" altLang="en-US" dirty="0"/>
              <a:t> home view.</a:t>
            </a:r>
            <a:r>
              <a:rPr lang="en-US" altLang="en-US" baseline="0" dirty="0"/>
              <a:t> </a:t>
            </a:r>
            <a:r>
              <a:rPr lang="en-US" altLang="en-US" dirty="0"/>
              <a:t>Bottom section of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Additional Student Aid links are provided at the bottom of the homepage. </a:t>
            </a:r>
            <a:endParaRPr lang="en-US" altLang="en-US"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9</a:t>
            </a:fld>
            <a:endParaRPr lang="en-US" dirty="0"/>
          </a:p>
        </p:txBody>
      </p:sp>
    </p:spTree>
    <p:extLst>
      <p:ext uri="{BB962C8B-B14F-4D97-AF65-F5344CB8AC3E}">
        <p14:creationId xmlns:p14="http://schemas.microsoft.com/office/powerpoint/2010/main" val="22465733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2020-21 “Student Leaving</a:t>
            </a:r>
            <a:r>
              <a:rPr lang="en-US" altLang="en-US" baseline="0" dirty="0"/>
              <a:t> </a:t>
            </a:r>
            <a:r>
              <a:rPr lang="en-US" altLang="en-US" i="0" baseline="0" dirty="0"/>
              <a:t>FAFSA</a:t>
            </a:r>
            <a:r>
              <a:rPr lang="en-US" altLang="en-US" dirty="0"/>
              <a:t>” view.</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63</a:t>
            </a:fld>
            <a:endParaRPr lang="en-US" dirty="0"/>
          </a:p>
        </p:txBody>
      </p:sp>
    </p:spTree>
    <p:extLst>
      <p:ext uri="{BB962C8B-B14F-4D97-AF65-F5344CB8AC3E}">
        <p14:creationId xmlns:p14="http://schemas.microsoft.com/office/powerpoint/2010/main" val="8080238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2020-21 “Leaving</a:t>
            </a:r>
            <a:r>
              <a:rPr lang="en-US" altLang="en-US" baseline="0" dirty="0"/>
              <a:t> </a:t>
            </a:r>
            <a:r>
              <a:rPr lang="en-US" altLang="en-US" i="0" baseline="0" dirty="0"/>
              <a:t>FAFSA pop-up</a:t>
            </a:r>
            <a:r>
              <a:rPr lang="en-US" altLang="en-US" dirty="0"/>
              <a:t>” view, displayed when the student is going to the IRS Web site.</a:t>
            </a:r>
          </a:p>
          <a:p>
            <a:endParaRPr lang="en-US" altLang="en-US" b="1"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64</a:t>
            </a:fld>
            <a:endParaRPr lang="en-US" dirty="0"/>
          </a:p>
        </p:txBody>
      </p:sp>
    </p:spTree>
    <p:extLst>
      <p:ext uri="{BB962C8B-B14F-4D97-AF65-F5344CB8AC3E}">
        <p14:creationId xmlns:p14="http://schemas.microsoft.com/office/powerpoint/2010/main" val="38821434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IRS DRT Disclaimer view.</a:t>
            </a:r>
          </a:p>
        </p:txBody>
      </p:sp>
      <p:sp>
        <p:nvSpPr>
          <p:cNvPr id="4" name="Slide Number Placeholder 3"/>
          <p:cNvSpPr>
            <a:spLocks noGrp="1"/>
          </p:cNvSpPr>
          <p:nvPr>
            <p:ph type="sldNum" sz="quarter" idx="10"/>
          </p:nvPr>
        </p:nvSpPr>
        <p:spPr/>
        <p:txBody>
          <a:bodyPr/>
          <a:lstStyle/>
          <a:p>
            <a:fld id="{9506C930-0C39-C14E-9A81-5D25950FD497}" type="slidenum">
              <a:rPr lang="en-US" smtClean="0"/>
              <a:t>65</a:t>
            </a:fld>
            <a:endParaRPr lang="en-US" dirty="0"/>
          </a:p>
        </p:txBody>
      </p:sp>
    </p:spTree>
    <p:extLst>
      <p:ext uri="{BB962C8B-B14F-4D97-AF65-F5344CB8AC3E}">
        <p14:creationId xmlns:p14="http://schemas.microsoft.com/office/powerpoint/2010/main" val="1444651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half of the Personal Information view.</a:t>
            </a:r>
          </a:p>
        </p:txBody>
      </p:sp>
      <p:sp>
        <p:nvSpPr>
          <p:cNvPr id="4" name="Slide Number Placeholder 3"/>
          <p:cNvSpPr>
            <a:spLocks noGrp="1"/>
          </p:cNvSpPr>
          <p:nvPr>
            <p:ph type="sldNum" sz="quarter" idx="5"/>
          </p:nvPr>
        </p:nvSpPr>
        <p:spPr/>
        <p:txBody>
          <a:bodyPr/>
          <a:lstStyle/>
          <a:p>
            <a:fld id="{9506C930-0C39-C14E-9A81-5D25950FD497}" type="slidenum">
              <a:rPr lang="en-US" smtClean="0"/>
              <a:t>66</a:t>
            </a:fld>
            <a:endParaRPr lang="en-US" dirty="0"/>
          </a:p>
        </p:txBody>
      </p:sp>
    </p:spTree>
    <p:extLst>
      <p:ext uri="{BB962C8B-B14F-4D97-AF65-F5344CB8AC3E}">
        <p14:creationId xmlns:p14="http://schemas.microsoft.com/office/powerpoint/2010/main" val="42068706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Second half of the Personal Information view.</a:t>
            </a:r>
          </a:p>
        </p:txBody>
      </p:sp>
      <p:sp>
        <p:nvSpPr>
          <p:cNvPr id="4" name="Slide Number Placeholder 3"/>
          <p:cNvSpPr>
            <a:spLocks noGrp="1"/>
          </p:cNvSpPr>
          <p:nvPr>
            <p:ph type="sldNum" sz="quarter" idx="5"/>
          </p:nvPr>
        </p:nvSpPr>
        <p:spPr/>
        <p:txBody>
          <a:bodyPr/>
          <a:lstStyle/>
          <a:p>
            <a:fld id="{9506C930-0C39-C14E-9A81-5D25950FD497}" type="slidenum">
              <a:rPr lang="en-US" smtClean="0"/>
              <a:t>67</a:t>
            </a:fld>
            <a:endParaRPr lang="en-US" dirty="0"/>
          </a:p>
        </p:txBody>
      </p:sp>
    </p:spTree>
    <p:extLst>
      <p:ext uri="{BB962C8B-B14F-4D97-AF65-F5344CB8AC3E}">
        <p14:creationId xmlns:p14="http://schemas.microsoft.com/office/powerpoint/2010/main" val="23506337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student address.</a:t>
            </a:r>
          </a:p>
        </p:txBody>
      </p:sp>
      <p:sp>
        <p:nvSpPr>
          <p:cNvPr id="4" name="Slide Number Placeholder 3"/>
          <p:cNvSpPr>
            <a:spLocks noGrp="1"/>
          </p:cNvSpPr>
          <p:nvPr>
            <p:ph type="sldNum" sz="quarter" idx="5"/>
          </p:nvPr>
        </p:nvSpPr>
        <p:spPr/>
        <p:txBody>
          <a:bodyPr/>
          <a:lstStyle/>
          <a:p>
            <a:fld id="{9506C930-0C39-C14E-9A81-5D25950FD497}" type="slidenum">
              <a:rPr lang="en-US" smtClean="0"/>
              <a:t>68</a:t>
            </a:fld>
            <a:endParaRPr lang="en-US" dirty="0"/>
          </a:p>
        </p:txBody>
      </p:sp>
    </p:spTree>
    <p:extLst>
      <p:ext uri="{BB962C8B-B14F-4D97-AF65-F5344CB8AC3E}">
        <p14:creationId xmlns:p14="http://schemas.microsoft.com/office/powerpoint/2010/main" val="10371646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Half of the Results Page.</a:t>
            </a:r>
          </a:p>
        </p:txBody>
      </p:sp>
      <p:sp>
        <p:nvSpPr>
          <p:cNvPr id="4" name="Slide Number Placeholder 3"/>
          <p:cNvSpPr>
            <a:spLocks noGrp="1"/>
          </p:cNvSpPr>
          <p:nvPr>
            <p:ph type="sldNum" sz="quarter" idx="5"/>
          </p:nvPr>
        </p:nvSpPr>
        <p:spPr/>
        <p:txBody>
          <a:bodyPr/>
          <a:lstStyle/>
          <a:p>
            <a:fld id="{9506C930-0C39-C14E-9A81-5D25950FD497}" type="slidenum">
              <a:rPr lang="en-US" smtClean="0"/>
              <a:t>69</a:t>
            </a:fld>
            <a:endParaRPr lang="en-US" dirty="0"/>
          </a:p>
        </p:txBody>
      </p:sp>
    </p:spTree>
    <p:extLst>
      <p:ext uri="{BB962C8B-B14F-4D97-AF65-F5344CB8AC3E}">
        <p14:creationId xmlns:p14="http://schemas.microsoft.com/office/powerpoint/2010/main" val="20040346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Half of the Results Page.</a:t>
            </a:r>
          </a:p>
        </p:txBody>
      </p:sp>
      <p:sp>
        <p:nvSpPr>
          <p:cNvPr id="4" name="Slide Number Placeholder 3"/>
          <p:cNvSpPr>
            <a:spLocks noGrp="1"/>
          </p:cNvSpPr>
          <p:nvPr>
            <p:ph type="sldNum" sz="quarter" idx="5"/>
          </p:nvPr>
        </p:nvSpPr>
        <p:spPr/>
        <p:txBody>
          <a:bodyPr/>
          <a:lstStyle/>
          <a:p>
            <a:fld id="{9506C930-0C39-C14E-9A81-5D25950FD497}" type="slidenum">
              <a:rPr lang="en-US" smtClean="0"/>
              <a:t>70</a:t>
            </a:fld>
            <a:endParaRPr lang="en-US" dirty="0"/>
          </a:p>
        </p:txBody>
      </p:sp>
    </p:spTree>
    <p:extLst>
      <p:ext uri="{BB962C8B-B14F-4D97-AF65-F5344CB8AC3E}">
        <p14:creationId xmlns:p14="http://schemas.microsoft.com/office/powerpoint/2010/main" val="11466455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“Student IRS Info” view.</a:t>
            </a:r>
          </a:p>
          <a:p>
            <a:endParaRPr lang="en-US" altLang="en-US" dirty="0"/>
          </a:p>
          <a:p>
            <a:r>
              <a:rPr lang="en-US" altLang="en-US" dirty="0"/>
              <a:t>An alert message will indicate </a:t>
            </a:r>
            <a:r>
              <a:rPr lang="en-US" altLang="en-US" baseline="0" dirty="0"/>
              <a:t>that the IRS Data was successfully transferred and will be identified as “Transferred from the IRS.”</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71</a:t>
            </a:fld>
            <a:endParaRPr lang="en-US" dirty="0"/>
          </a:p>
        </p:txBody>
      </p:sp>
    </p:spTree>
    <p:extLst>
      <p:ext uri="{BB962C8B-B14F-4D97-AF65-F5344CB8AC3E}">
        <p14:creationId xmlns:p14="http://schemas.microsoft.com/office/powerpoint/2010/main" val="2288177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 “Student Income from Work” view.</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72</a:t>
            </a:fld>
            <a:endParaRPr lang="en-US" dirty="0"/>
          </a:p>
        </p:txBody>
      </p:sp>
    </p:spTree>
    <p:extLst>
      <p:ext uri="{BB962C8B-B14F-4D97-AF65-F5344CB8AC3E}">
        <p14:creationId xmlns:p14="http://schemas.microsoft.com/office/powerpoint/2010/main" val="109720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10</a:t>
            </a:fld>
            <a:endParaRPr lang="en-US" dirty="0"/>
          </a:p>
        </p:txBody>
      </p:sp>
    </p:spTree>
    <p:extLst>
      <p:ext uri="{BB962C8B-B14F-4D97-AF65-F5344CB8AC3E}">
        <p14:creationId xmlns:p14="http://schemas.microsoft.com/office/powerpoint/2010/main" val="6529783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“Student Additional IRS Info” view.</a:t>
            </a:r>
            <a:endParaRPr lang="en-US" altLang="en-US" baseline="0" dirty="0"/>
          </a:p>
          <a:p>
            <a:endParaRPr lang="en-US" altLang="en-US" baseline="0"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73</a:t>
            </a:fld>
            <a:endParaRPr lang="en-US" dirty="0"/>
          </a:p>
        </p:txBody>
      </p:sp>
    </p:spTree>
    <p:extLst>
      <p:ext uri="{BB962C8B-B14F-4D97-AF65-F5344CB8AC3E}">
        <p14:creationId xmlns:p14="http://schemas.microsoft.com/office/powerpoint/2010/main" val="3563197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“Student Questions for</a:t>
            </a:r>
            <a:r>
              <a:rPr lang="en-US" altLang="en-US" baseline="0" dirty="0"/>
              <a:t> Tax Filers Only</a:t>
            </a:r>
            <a:r>
              <a:rPr lang="en-US" altLang="en-US" dirty="0"/>
              <a:t>” view.</a:t>
            </a:r>
          </a:p>
          <a:p>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aseline="0" dirty="0"/>
              <a:t>Note: Additional instructional text has been added to help students and parents answer the combat pay question correctly.</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74</a:t>
            </a:fld>
            <a:endParaRPr lang="en-US" dirty="0"/>
          </a:p>
        </p:txBody>
      </p:sp>
    </p:spTree>
    <p:extLst>
      <p:ext uri="{BB962C8B-B14F-4D97-AF65-F5344CB8AC3E}">
        <p14:creationId xmlns:p14="http://schemas.microsoft.com/office/powerpoint/2010/main" val="19255615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 “Student Additional</a:t>
            </a:r>
            <a:r>
              <a:rPr lang="en-US" baseline="0" dirty="0"/>
              <a:t> Financial Info” view.</a:t>
            </a:r>
            <a:endParaRPr 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75</a:t>
            </a:fld>
            <a:endParaRPr lang="en-US" dirty="0"/>
          </a:p>
        </p:txBody>
      </p:sp>
    </p:spTree>
    <p:extLst>
      <p:ext uri="{BB962C8B-B14F-4D97-AF65-F5344CB8AC3E}">
        <p14:creationId xmlns:p14="http://schemas.microsoft.com/office/powerpoint/2010/main" val="2311178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 “Student Untaxed Income” view.</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76</a:t>
            </a:fld>
            <a:endParaRPr lang="en-US" dirty="0"/>
          </a:p>
        </p:txBody>
      </p:sp>
    </p:spTree>
    <p:extLst>
      <p:ext uri="{BB962C8B-B14F-4D97-AF65-F5344CB8AC3E}">
        <p14:creationId xmlns:p14="http://schemas.microsoft.com/office/powerpoint/2010/main" val="42412463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 “Student Assets” view.</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77</a:t>
            </a:fld>
            <a:endParaRPr lang="en-US" dirty="0"/>
          </a:p>
        </p:txBody>
      </p:sp>
    </p:spTree>
    <p:extLst>
      <p:ext uri="{BB962C8B-B14F-4D97-AF65-F5344CB8AC3E}">
        <p14:creationId xmlns:p14="http://schemas.microsoft.com/office/powerpoint/2010/main" val="15481477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2020-21 “Preparer</a:t>
            </a:r>
            <a:r>
              <a:rPr lang="en-US" baseline="0" dirty="0"/>
              <a:t> Info</a:t>
            </a:r>
            <a:r>
              <a:rPr lang="en-US" dirty="0"/>
              <a:t>”</a:t>
            </a:r>
            <a:r>
              <a:rPr lang="en-US" baseline="0" dirty="0"/>
              <a:t>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Note: This is the first view of Sign &amp; Submit section.</a:t>
            </a:r>
            <a:endParaRPr 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78</a:t>
            </a:fld>
            <a:endParaRPr lang="en-US" dirty="0"/>
          </a:p>
        </p:txBody>
      </p:sp>
    </p:spTree>
    <p:extLst>
      <p:ext uri="{BB962C8B-B14F-4D97-AF65-F5344CB8AC3E}">
        <p14:creationId xmlns:p14="http://schemas.microsoft.com/office/powerpoint/2010/main" val="38283516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a:t>
            </a:r>
            <a:r>
              <a:rPr lang="en-US" baseline="0" dirty="0"/>
              <a:t> “FAFSA Summary” view – Student Demographics and School Selection.</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79</a:t>
            </a:fld>
            <a:endParaRPr lang="en-US" dirty="0"/>
          </a:p>
        </p:txBody>
      </p:sp>
    </p:spTree>
    <p:extLst>
      <p:ext uri="{BB962C8B-B14F-4D97-AF65-F5344CB8AC3E}">
        <p14:creationId xmlns:p14="http://schemas.microsoft.com/office/powerpoint/2010/main" val="37517999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a:t>
            </a:r>
            <a:r>
              <a:rPr lang="en-US" baseline="0" dirty="0"/>
              <a:t> “FAFSA Summary” view – Dependency Status, Parent Demographics and Parent Financials.</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80</a:t>
            </a:fld>
            <a:endParaRPr lang="en-US" dirty="0"/>
          </a:p>
        </p:txBody>
      </p:sp>
    </p:spTree>
    <p:extLst>
      <p:ext uri="{BB962C8B-B14F-4D97-AF65-F5344CB8AC3E}">
        <p14:creationId xmlns:p14="http://schemas.microsoft.com/office/powerpoint/2010/main" val="24225594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a:t>
            </a:r>
            <a:r>
              <a:rPr lang="en-US" baseline="0" dirty="0"/>
              <a:t> “FAFSA Summary” view – Parent Financials Continued, Student Financials, Sign &amp; Submit.</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81</a:t>
            </a:fld>
            <a:endParaRPr lang="en-US" dirty="0"/>
          </a:p>
        </p:txBody>
      </p:sp>
    </p:spTree>
    <p:extLst>
      <p:ext uri="{BB962C8B-B14F-4D97-AF65-F5344CB8AC3E}">
        <p14:creationId xmlns:p14="http://schemas.microsoft.com/office/powerpoint/2010/main" val="36621304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a:t>
            </a:r>
            <a:r>
              <a:rPr lang="en-US" baseline="0" dirty="0"/>
              <a:t> “FAFSA Summary” view – Student Financials, Sign &amp; Submit.</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82</a:t>
            </a:fld>
            <a:endParaRPr lang="en-US" dirty="0"/>
          </a:p>
        </p:txBody>
      </p:sp>
    </p:spTree>
    <p:extLst>
      <p:ext uri="{BB962C8B-B14F-4D97-AF65-F5344CB8AC3E}">
        <p14:creationId xmlns:p14="http://schemas.microsoft.com/office/powerpoint/2010/main" val="995133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2020-21 “Login” view.</a:t>
            </a:r>
          </a:p>
          <a:p>
            <a:endParaRPr lang="en-US" alt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11</a:t>
            </a:fld>
            <a:endParaRPr lang="en-US" dirty="0"/>
          </a:p>
        </p:txBody>
      </p:sp>
    </p:spTree>
    <p:extLst>
      <p:ext uri="{BB962C8B-B14F-4D97-AF65-F5344CB8AC3E}">
        <p14:creationId xmlns:p14="http://schemas.microsoft.com/office/powerpoint/2010/main" val="24981176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“Signature Status” view.</a:t>
            </a:r>
          </a:p>
          <a:p>
            <a:endParaRPr lang="en-US" altLang="en-US" dirty="0"/>
          </a:p>
          <a:p>
            <a:r>
              <a:rPr lang="en-US" altLang="en-US" dirty="0"/>
              <a:t>This</a:t>
            </a:r>
            <a:r>
              <a:rPr lang="en-US" altLang="en-US" baseline="0" dirty="0"/>
              <a:t> is w</a:t>
            </a:r>
            <a:r>
              <a:rPr lang="en-US" altLang="en-US" dirty="0"/>
              <a:t>here the applicant signs and actively acknowledges the Certification Statement. </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83</a:t>
            </a:fld>
            <a:endParaRPr lang="en-US" dirty="0"/>
          </a:p>
        </p:txBody>
      </p:sp>
    </p:spTree>
    <p:extLst>
      <p:ext uri="{BB962C8B-B14F-4D97-AF65-F5344CB8AC3E}">
        <p14:creationId xmlns:p14="http://schemas.microsoft.com/office/powerpoint/2010/main" val="24110942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“Agreement</a:t>
            </a:r>
            <a:r>
              <a:rPr lang="en-US" baseline="0" dirty="0"/>
              <a:t> of Terms” student view.</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84</a:t>
            </a:fld>
            <a:endParaRPr lang="en-US" dirty="0"/>
          </a:p>
        </p:txBody>
      </p:sp>
    </p:spTree>
    <p:extLst>
      <p:ext uri="{BB962C8B-B14F-4D97-AF65-F5344CB8AC3E}">
        <p14:creationId xmlns:p14="http://schemas.microsoft.com/office/powerpoint/2010/main" val="31101857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“Signature Options”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85</a:t>
            </a:fld>
            <a:endParaRPr lang="en-US" dirty="0"/>
          </a:p>
        </p:txBody>
      </p:sp>
    </p:spTree>
    <p:extLst>
      <p:ext uri="{BB962C8B-B14F-4D97-AF65-F5344CB8AC3E}">
        <p14:creationId xmlns:p14="http://schemas.microsoft.com/office/powerpoint/2010/main" val="40125666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“Signature Status</a:t>
            </a:r>
            <a:r>
              <a:rPr lang="en-US" baseline="0" dirty="0"/>
              <a:t>” view.</a:t>
            </a:r>
          </a:p>
          <a:p>
            <a:endParaRPr lang="en-US" baseline="0" dirty="0"/>
          </a:p>
          <a:p>
            <a:r>
              <a:rPr lang="en-US" dirty="0"/>
              <a:t>Student signature accepted, and now the parent will need to sign.</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86</a:t>
            </a:fld>
            <a:endParaRPr lang="en-US" dirty="0"/>
          </a:p>
        </p:txBody>
      </p:sp>
    </p:spTree>
    <p:extLst>
      <p:ext uri="{BB962C8B-B14F-4D97-AF65-F5344CB8AC3E}">
        <p14:creationId xmlns:p14="http://schemas.microsoft.com/office/powerpoint/2010/main" val="15651738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“Which Parent Signs” view.</a:t>
            </a:r>
          </a:p>
          <a:p>
            <a:endParaRPr lang="en-US" dirty="0"/>
          </a:p>
          <a:p>
            <a:r>
              <a:rPr lang="en-US" dirty="0"/>
              <a:t>Allows the user to select which parent will be signing the application.</a:t>
            </a:r>
          </a:p>
          <a:p>
            <a:endParaRPr lang="en-US" dirty="0"/>
          </a:p>
          <a:p>
            <a:r>
              <a:rPr lang="en-US" dirty="0"/>
              <a:t>The choice between parents is only present if information was provided for two parents.  Otherwise, this view doesn't display.</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87</a:t>
            </a:fld>
            <a:endParaRPr lang="en-US" dirty="0"/>
          </a:p>
        </p:txBody>
      </p:sp>
    </p:spTree>
    <p:extLst>
      <p:ext uri="{BB962C8B-B14F-4D97-AF65-F5344CB8AC3E}">
        <p14:creationId xmlns:p14="http://schemas.microsoft.com/office/powerpoint/2010/main" val="35980688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“Agreement of Terms” view</a:t>
            </a:r>
            <a:r>
              <a:rPr lang="en-US" baseline="0" dirty="0"/>
              <a:t> for parent.</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88</a:t>
            </a:fld>
            <a:endParaRPr lang="en-US" dirty="0"/>
          </a:p>
        </p:txBody>
      </p:sp>
    </p:spTree>
    <p:extLst>
      <p:ext uri="{BB962C8B-B14F-4D97-AF65-F5344CB8AC3E}">
        <p14:creationId xmlns:p14="http://schemas.microsoft.com/office/powerpoint/2010/main" val="4785201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“Signature</a:t>
            </a:r>
            <a:r>
              <a:rPr lang="en-US" baseline="0" dirty="0"/>
              <a:t> Options” view for parent.</a:t>
            </a:r>
          </a:p>
          <a:p>
            <a:endParaRPr lang="en-US" baseline="0" dirty="0"/>
          </a:p>
          <a:p>
            <a:r>
              <a:rPr lang="en-US" dirty="0"/>
              <a:t>FSA does</a:t>
            </a:r>
            <a:r>
              <a:rPr lang="en-US" baseline="0" dirty="0"/>
              <a:t> not</a:t>
            </a:r>
            <a:r>
              <a:rPr lang="en-US" dirty="0"/>
              <a:t> “collect” the FSA ID if it was already provided to use the parent IRS DRT.</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89</a:t>
            </a:fld>
            <a:endParaRPr lang="en-US" dirty="0"/>
          </a:p>
        </p:txBody>
      </p:sp>
    </p:spTree>
    <p:extLst>
      <p:ext uri="{BB962C8B-B14F-4D97-AF65-F5344CB8AC3E}">
        <p14:creationId xmlns:p14="http://schemas.microsoft.com/office/powerpoint/2010/main" val="16444486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2020-21 “Signature</a:t>
            </a:r>
            <a:r>
              <a:rPr lang="en-US" baseline="0" dirty="0"/>
              <a:t> Status” view. </a:t>
            </a:r>
          </a:p>
          <a:p>
            <a:endParaRPr lang="en-US" baseline="0" dirty="0"/>
          </a:p>
          <a:p>
            <a:r>
              <a:rPr lang="en-US" baseline="0" dirty="0"/>
              <a:t>Shows both student and parent signatures have been accepted.</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90</a:t>
            </a:fld>
            <a:endParaRPr lang="en-US" dirty="0"/>
          </a:p>
        </p:txBody>
      </p:sp>
    </p:spTree>
    <p:extLst>
      <p:ext uri="{BB962C8B-B14F-4D97-AF65-F5344CB8AC3E}">
        <p14:creationId xmlns:p14="http://schemas.microsoft.com/office/powerpoint/2010/main" val="34850156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“Confirmation Page” view.</a:t>
            </a:r>
          </a:p>
          <a:p>
            <a:endParaRPr lang="en-US" altLang="en-US" dirty="0"/>
          </a:p>
          <a:p>
            <a:r>
              <a:rPr lang="en-US" altLang="en-US" dirty="0"/>
              <a:t>Parents of students are offered the option to transfer some</a:t>
            </a:r>
            <a:r>
              <a:rPr lang="en-US" altLang="en-US" baseline="0" dirty="0"/>
              <a:t> of the student information and start a state aid application.  In this instance the student can start an Iowa State Aid application.</a:t>
            </a:r>
            <a:endParaRPr lang="en-US" altLang="en-US" dirty="0"/>
          </a:p>
          <a:p>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Parents of students are offered the option to transfer the parents’ data into another student’s new FAFSA</a:t>
            </a:r>
            <a:r>
              <a:rPr lang="en-US" altLang="en-US" baseline="0" dirty="0"/>
              <a:t> by clicking the blue box saying “Does your brother or sister need to complete a FAFSA?”</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If the applicant leaves the confirmation view before they click this link, they will not be able to return to transfer data to the application of a sibling.</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User has</a:t>
            </a:r>
            <a:r>
              <a:rPr lang="en-US" altLang="en-US" baseline="0" dirty="0"/>
              <a:t> the option to start their state aid application if they are a resident of one of the participating states (Iowa, Minnesota, Mississippi, New York, New Jersey, Pennsylvania, Vermont).</a:t>
            </a: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91</a:t>
            </a:fld>
            <a:endParaRPr lang="en-US" dirty="0"/>
          </a:p>
        </p:txBody>
      </p:sp>
    </p:spTree>
    <p:extLst>
      <p:ext uri="{BB962C8B-B14F-4D97-AF65-F5344CB8AC3E}">
        <p14:creationId xmlns:p14="http://schemas.microsoft.com/office/powerpoint/2010/main" val="5523418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2CF3FF71-02FB-4AD2-9B5A-C9D90F442B42}" type="slidenum">
              <a:rPr lang="en-US" smtClean="0"/>
              <a:pPr>
                <a:defRPr/>
              </a:pPr>
              <a:t>92</a:t>
            </a:fld>
            <a:endParaRPr lang="en-US" dirty="0"/>
          </a:p>
        </p:txBody>
      </p:sp>
    </p:spTree>
    <p:extLst>
      <p:ext uri="{BB962C8B-B14F-4D97-AF65-F5344CB8AC3E}">
        <p14:creationId xmlns:p14="http://schemas.microsoft.com/office/powerpoint/2010/main" val="1470341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2020-21 “Login” view with the “I</a:t>
            </a:r>
            <a:r>
              <a:rPr lang="en-US" altLang="en-US" baseline="0" dirty="0"/>
              <a:t> am the student” option selected</a:t>
            </a:r>
            <a:r>
              <a:rPr lang="en-US" altLang="en-US" dirty="0"/>
              <a:t>. </a:t>
            </a:r>
          </a:p>
          <a:p>
            <a:endParaRPr lang="en-US" altLang="en-US" dirty="0"/>
          </a:p>
          <a:p>
            <a:r>
              <a:rPr lang="en-US" altLang="en-US" dirty="0"/>
              <a:t>Note:</a:t>
            </a:r>
            <a:r>
              <a:rPr lang="en-US" altLang="en-US" baseline="0" dirty="0"/>
              <a:t> The user has the option to choose one of three ways to login to the application; using an FSA ID, a verified email address or a verified phone number.</a:t>
            </a:r>
            <a:endParaRPr lang="en-US" altLang="en-US"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12</a:t>
            </a:fld>
            <a:endParaRPr lang="en-US" dirty="0"/>
          </a:p>
        </p:txBody>
      </p:sp>
    </p:spTree>
    <p:extLst>
      <p:ext uri="{BB962C8B-B14F-4D97-AF65-F5344CB8AC3E}">
        <p14:creationId xmlns:p14="http://schemas.microsoft.com/office/powerpoint/2010/main" val="35121213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“Login” view.</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93</a:t>
            </a:fld>
            <a:endParaRPr lang="en-US" dirty="0"/>
          </a:p>
        </p:txBody>
      </p:sp>
    </p:spTree>
    <p:extLst>
      <p:ext uri="{BB962C8B-B14F-4D97-AF65-F5344CB8AC3E}">
        <p14:creationId xmlns:p14="http://schemas.microsoft.com/office/powerpoint/2010/main" val="7529440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“Disclaimer”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94</a:t>
            </a:fld>
            <a:endParaRPr lang="en-US" dirty="0"/>
          </a:p>
        </p:txBody>
      </p:sp>
    </p:spTree>
    <p:extLst>
      <p:ext uri="{BB962C8B-B14F-4D97-AF65-F5344CB8AC3E}">
        <p14:creationId xmlns:p14="http://schemas.microsoft.com/office/powerpoint/2010/main" val="17809221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“Get Started” view.</a:t>
            </a:r>
          </a:p>
          <a:p>
            <a:endParaRPr lang="en-US" altLang="en-US" dirty="0"/>
          </a:p>
          <a:p>
            <a:r>
              <a:rPr lang="en-US" altLang="en-US" dirty="0"/>
              <a:t>The applicant can view the status of their FSA ID in the FSA ID section of the “Get Started” view. </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95</a:t>
            </a:fld>
            <a:endParaRPr lang="en-US" dirty="0"/>
          </a:p>
        </p:txBody>
      </p:sp>
    </p:spTree>
    <p:extLst>
      <p:ext uri="{BB962C8B-B14F-4D97-AF65-F5344CB8AC3E}">
        <p14:creationId xmlns:p14="http://schemas.microsoft.com/office/powerpoint/2010/main" val="8976629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2020-21 “Create</a:t>
            </a:r>
            <a:r>
              <a:rPr lang="en-US" altLang="en-US" baseline="0" dirty="0"/>
              <a:t> a Save Key” view.</a:t>
            </a:r>
            <a:endParaRPr lang="en-US" altLang="en-US" dirty="0"/>
          </a:p>
          <a:p>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The “Save Key” allows an applicant to save their FAFSA application and return at a later time to complete and submit the application. </a:t>
            </a:r>
            <a:r>
              <a:rPr lang="en-US" sz="1200" kern="1200" dirty="0">
                <a:solidFill>
                  <a:schemeClr val="tx1"/>
                </a:solidFill>
                <a:effectLst/>
                <a:latin typeface="+mn-lt"/>
                <a:ea typeface="+mn-ea"/>
                <a:cs typeface="+mn-cs"/>
              </a:rPr>
              <a:t>The application is saved for 45 days, unless the student submits their application for processing prior to that</a:t>
            </a:r>
            <a:r>
              <a:rPr lang="en-US" altLang="en-US" dirty="0"/>
              <a:t>. Additionally, the Save Key provides applicants a way</a:t>
            </a:r>
            <a:r>
              <a:rPr lang="en-US" sz="1200" b="0" i="0" kern="1200" dirty="0">
                <a:solidFill>
                  <a:schemeClr val="tx1"/>
                </a:solidFill>
                <a:effectLst/>
                <a:latin typeface="+mn-lt"/>
                <a:ea typeface="+mn-ea"/>
                <a:cs typeface="+mn-cs"/>
              </a:rPr>
              <a:t> to share access to their </a:t>
            </a:r>
            <a:r>
              <a:rPr lang="en-US" sz="1200" b="0" i="1" kern="1200" dirty="0">
                <a:solidFill>
                  <a:schemeClr val="tx1"/>
                </a:solidFill>
                <a:effectLst/>
                <a:latin typeface="+mn-lt"/>
                <a:ea typeface="+mn-ea"/>
                <a:cs typeface="+mn-cs"/>
              </a:rPr>
              <a:t>Free Application for Federal Student Aid</a:t>
            </a:r>
            <a:r>
              <a:rPr lang="en-US" sz="1200" b="0" i="0" kern="1200" dirty="0">
                <a:solidFill>
                  <a:schemeClr val="tx1"/>
                </a:solidFill>
                <a:effectLst/>
                <a:latin typeface="+mn-lt"/>
                <a:ea typeface="+mn-ea"/>
                <a:cs typeface="+mn-cs"/>
              </a:rPr>
              <a:t> (FAFSA</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application or correction if their parent(s) needs to add information or sign it.</a:t>
            </a:r>
            <a:endParaRPr lang="en-US" dirty="0"/>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96</a:t>
            </a:fld>
            <a:endParaRPr lang="en-US" dirty="0"/>
          </a:p>
        </p:txBody>
      </p:sp>
    </p:spTree>
    <p:extLst>
      <p:ext uri="{BB962C8B-B14F-4D97-AF65-F5344CB8AC3E}">
        <p14:creationId xmlns:p14="http://schemas.microsoft.com/office/powerpoint/2010/main" val="25540838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2020-21 “Introduction”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Each topic has accordion</a:t>
            </a:r>
            <a:r>
              <a:rPr lang="en-US" altLang="en-US" baseline="0" dirty="0"/>
              <a:t> functionality that can be expanded and contracted to reveal additional information.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97</a:t>
            </a:fld>
            <a:endParaRPr lang="en-US" dirty="0"/>
          </a:p>
        </p:txBody>
      </p:sp>
    </p:spTree>
    <p:extLst>
      <p:ext uri="{BB962C8B-B14F-4D97-AF65-F5344CB8AC3E}">
        <p14:creationId xmlns:p14="http://schemas.microsoft.com/office/powerpoint/2010/main" val="36646103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“Personal Information</a:t>
            </a:r>
            <a:r>
              <a:rPr lang="en-US" altLang="en-US" baseline="0" dirty="0"/>
              <a:t> for Student</a:t>
            </a:r>
            <a:r>
              <a:rPr lang="en-US" altLang="en-US" dirty="0"/>
              <a:t>” view.</a:t>
            </a:r>
          </a:p>
          <a:p>
            <a:endParaRPr lang="en-US" altLang="en-US" dirty="0"/>
          </a:p>
          <a:p>
            <a:r>
              <a:rPr lang="en-US" sz="1200" kern="1200" dirty="0">
                <a:solidFill>
                  <a:schemeClr val="tx1"/>
                </a:solidFill>
                <a:effectLst/>
                <a:latin typeface="+mn-lt"/>
                <a:ea typeface="+mn-ea"/>
                <a:cs typeface="+mn-cs"/>
              </a:rPr>
              <a:t>This is one of multiple views on fafsa.gov that explains that ‘you’ and ‘your’ are referencing the student. Other views where this messaging appear include the Search for High School, Student Marital Status, Parent Marital Status and Student Tax Filing Status</a:t>
            </a:r>
          </a:p>
          <a:p>
            <a:endParaRPr lang="en-US" altLang="en-US" baseline="0" dirty="0"/>
          </a:p>
          <a:p>
            <a:r>
              <a:rPr lang="en-US" altLang="en-US" baseline="0" dirty="0"/>
              <a:t>Additional box highlighted in green indicating that the application has been successfully saved.</a:t>
            </a:r>
          </a:p>
          <a:p>
            <a:endParaRPr lang="en-US" altLang="en-US" baseline="0" dirty="0"/>
          </a:p>
          <a:p>
            <a:r>
              <a:rPr lang="en-US" altLang="en-US" baseline="0" dirty="0"/>
              <a:t>Note: This is the first view of the Student Demographics section.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98</a:t>
            </a:fld>
            <a:endParaRPr lang="en-US" dirty="0"/>
          </a:p>
        </p:txBody>
      </p:sp>
    </p:spTree>
    <p:extLst>
      <p:ext uri="{BB962C8B-B14F-4D97-AF65-F5344CB8AC3E}">
        <p14:creationId xmlns:p14="http://schemas.microsoft.com/office/powerpoint/2010/main" val="31697521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2020-21 “Student E-mail and Phone” view.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This view is new to 2020-21,</a:t>
            </a:r>
            <a:r>
              <a:rPr lang="en-US" altLang="en-US" baseline="0" dirty="0"/>
              <a:t> as email and phone are now on one page to sync fafsa.gov and the mobile app.</a:t>
            </a:r>
            <a:endParaRPr lang="en-US" altLang="en-US" dirty="0"/>
          </a:p>
          <a:p>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Note: While not mandatory, it is beneficial for the student/parent to include an e-mail address on the FAFSA application in order to receive important communications</a:t>
            </a:r>
            <a:r>
              <a:rPr lang="en-US" altLang="en-US" baseline="0" dirty="0"/>
              <a:t> about their financial aid.</a:t>
            </a:r>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99</a:t>
            </a:fld>
            <a:endParaRPr lang="en-US" dirty="0"/>
          </a:p>
        </p:txBody>
      </p:sp>
    </p:spTree>
    <p:extLst>
      <p:ext uri="{BB962C8B-B14F-4D97-AF65-F5344CB8AC3E}">
        <p14:creationId xmlns:p14="http://schemas.microsoft.com/office/powerpoint/2010/main" val="23211737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2020-21 “Student Address” view.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Note:</a:t>
            </a:r>
            <a:r>
              <a:rPr lang="en-US" altLang="en-US" baseline="0" dirty="0"/>
              <a:t> Email address is longer on this page as it has been given it’s own page.</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100</a:t>
            </a:fld>
            <a:endParaRPr lang="en-US" dirty="0"/>
          </a:p>
        </p:txBody>
      </p:sp>
    </p:spTree>
    <p:extLst>
      <p:ext uri="{BB962C8B-B14F-4D97-AF65-F5344CB8AC3E}">
        <p14:creationId xmlns:p14="http://schemas.microsoft.com/office/powerpoint/2010/main" val="23273593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“Student Residency and Eligibility” view.</a:t>
            </a:r>
          </a:p>
          <a:p>
            <a:endParaRPr lang="en-US" altLang="en-US" dirty="0"/>
          </a:p>
          <a:p>
            <a:r>
              <a:rPr lang="en-US" altLang="en-US" dirty="0"/>
              <a:t>The Informational message displays letting the applicant know they are eligible to transfer their FAFSA information to their participating state aid application and that the link will be available on the FAFSA confirmation view. This</a:t>
            </a:r>
            <a:r>
              <a:rPr lang="en-US" altLang="en-US" baseline="0" dirty="0"/>
              <a:t> message will only </a:t>
            </a:r>
            <a:r>
              <a:rPr lang="en-US" sz="1200" kern="1200" dirty="0">
                <a:solidFill>
                  <a:schemeClr val="tx1"/>
                </a:solidFill>
                <a:effectLst/>
                <a:latin typeface="+mn-lt"/>
                <a:ea typeface="+mn-ea"/>
                <a:cs typeface="+mn-cs"/>
              </a:rPr>
              <a:t>display when the student indicates a participating state as their state of legal residence</a:t>
            </a:r>
            <a:r>
              <a:rPr lang="en-US" altLang="en-US" baseline="0" dirty="0"/>
              <a:t>.</a:t>
            </a:r>
          </a:p>
          <a:p>
            <a:endParaRPr lang="en-US" altLang="en-US" baseline="0" dirty="0"/>
          </a:p>
          <a:p>
            <a:r>
              <a:rPr lang="en-US" altLang="en-US" baseline="0" dirty="0"/>
              <a:t>Participating states include: Iowa, Minnesota, Mississippi, New York, New Jersey, Pennsylvania, Vermont.</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101</a:t>
            </a:fld>
            <a:endParaRPr lang="en-US" dirty="0"/>
          </a:p>
        </p:txBody>
      </p:sp>
    </p:spTree>
    <p:extLst>
      <p:ext uri="{BB962C8B-B14F-4D97-AF65-F5344CB8AC3E}">
        <p14:creationId xmlns:p14="http://schemas.microsoft.com/office/powerpoint/2010/main" val="34784547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2020-21 “Student</a:t>
            </a:r>
            <a:r>
              <a:rPr lang="en-US" altLang="en-US" baseline="0" dirty="0"/>
              <a:t> Education” view.</a:t>
            </a:r>
          </a:p>
          <a:p>
            <a:endParaRPr lang="en-US" altLang="en-US" baseline="0" dirty="0"/>
          </a:p>
          <a:p>
            <a:r>
              <a:rPr lang="en-US" altLang="en-US" baseline="0" dirty="0"/>
              <a:t>Note: Question 30 has been updated to now include the word “college” in order to help applicants answer the question properly.  </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102</a:t>
            </a:fld>
            <a:endParaRPr lang="en-US" dirty="0"/>
          </a:p>
        </p:txBody>
      </p:sp>
    </p:spTree>
    <p:extLst>
      <p:ext uri="{BB962C8B-B14F-4D97-AF65-F5344CB8AC3E}">
        <p14:creationId xmlns:p14="http://schemas.microsoft.com/office/powerpoint/2010/main" val="1155838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38576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388" tIns="45694" rIns="91388" bIns="45694" rtlCol="0" anchor="ctr"/>
          <a:lstStyle/>
          <a:p>
            <a:pPr algn="ctr" defTabSz="914400" fontAlgn="base">
              <a:spcBef>
                <a:spcPct val="0"/>
              </a:spcBef>
              <a:spcAft>
                <a:spcPct val="0"/>
              </a:spcAft>
            </a:pPr>
            <a:endParaRPr lang="en-US" sz="2700" dirty="0">
              <a:solidFill>
                <a:srgbClr val="FFFFFF"/>
              </a:solidFill>
              <a:latin typeface="GalaxieCopernicus-Book"/>
              <a:ea typeface="ヒラギノ角ゴ ProN W3"/>
              <a:cs typeface="ヒラギノ角ゴ ProN W3"/>
              <a:sym typeface="Gill Sans" charset="0"/>
            </a:endParaRPr>
          </a:p>
        </p:txBody>
      </p:sp>
      <p:sp>
        <p:nvSpPr>
          <p:cNvPr id="8" name="Rectangle 7"/>
          <p:cNvSpPr/>
          <p:nvPr userDrawn="1"/>
        </p:nvSpPr>
        <p:spPr>
          <a:xfrm>
            <a:off x="0" y="0"/>
            <a:ext cx="9144000" cy="51435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a:spLocks noGrp="1"/>
          </p:cNvSpPr>
          <p:nvPr>
            <p:ph type="subTitle" idx="1" hasCustomPrompt="1"/>
          </p:nvPr>
        </p:nvSpPr>
        <p:spPr>
          <a:xfrm>
            <a:off x="414807" y="1657350"/>
            <a:ext cx="8425545" cy="396479"/>
          </a:xfrm>
          <a:prstGeom prst="rect">
            <a:avLst/>
          </a:prstGeom>
        </p:spPr>
        <p:txBody>
          <a:bodyPr vert="horz"/>
          <a:lstStyle>
            <a:lvl1pPr marL="0" indent="0" algn="l">
              <a:buNone/>
              <a:defRPr sz="2400" b="0">
                <a:solidFill>
                  <a:schemeClr val="bg1">
                    <a:lumMod val="95000"/>
                  </a:schemeClr>
                </a:solidFill>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add subtitle</a:t>
            </a:r>
          </a:p>
        </p:txBody>
      </p:sp>
      <p:sp>
        <p:nvSpPr>
          <p:cNvPr id="10" name="Title 12"/>
          <p:cNvSpPr>
            <a:spLocks noGrp="1"/>
          </p:cNvSpPr>
          <p:nvPr>
            <p:ph type="title" hasCustomPrompt="1"/>
          </p:nvPr>
        </p:nvSpPr>
        <p:spPr>
          <a:xfrm>
            <a:off x="414806" y="870425"/>
            <a:ext cx="8229600" cy="615475"/>
          </a:xfrm>
          <a:prstGeom prst="rect">
            <a:avLst/>
          </a:prstGeom>
        </p:spPr>
        <p:txBody>
          <a:bodyPr vert="horz"/>
          <a:lstStyle>
            <a:lvl1pPr algn="l">
              <a:defRPr sz="4800">
                <a:solidFill>
                  <a:schemeClr val="bg1">
                    <a:lumMod val="95000"/>
                  </a:schemeClr>
                </a:solidFill>
                <a:latin typeface="Arial"/>
                <a:cs typeface="Arial"/>
              </a:defRPr>
            </a:lvl1pPr>
          </a:lstStyle>
          <a:p>
            <a:r>
              <a:rPr lang="en-US" dirty="0"/>
              <a:t>Click to add title</a:t>
            </a:r>
          </a:p>
        </p:txBody>
      </p:sp>
      <p:sp>
        <p:nvSpPr>
          <p:cNvPr id="11" name="Content Placeholder 10"/>
          <p:cNvSpPr>
            <a:spLocks noGrp="1"/>
          </p:cNvSpPr>
          <p:nvPr>
            <p:ph sz="quarter" idx="10" hasCustomPrompt="1"/>
          </p:nvPr>
        </p:nvSpPr>
        <p:spPr>
          <a:xfrm>
            <a:off x="6553200" y="4689499"/>
            <a:ext cx="2461112" cy="233274"/>
          </a:xfrm>
          <a:prstGeom prst="rect">
            <a:avLst/>
          </a:prstGeom>
        </p:spPr>
        <p:txBody>
          <a:bodyPr vert="horz"/>
          <a:lstStyle>
            <a:lvl1pPr marL="0" indent="0" algn="r">
              <a:buNone/>
              <a:defRPr sz="1200" baseline="0">
                <a:solidFill>
                  <a:srgbClr val="FFFFFF"/>
                </a:solidFill>
                <a:latin typeface="Arial"/>
                <a:cs typeface="Arial"/>
              </a:defRPr>
            </a:lvl1pPr>
            <a:lvl2pPr algn="r">
              <a:defRPr sz="3600">
                <a:latin typeface="Arial"/>
                <a:cs typeface="Arial"/>
              </a:defRPr>
            </a:lvl2pPr>
            <a:lvl3pPr algn="r">
              <a:defRPr sz="3600">
                <a:latin typeface="Arial"/>
                <a:cs typeface="Arial"/>
              </a:defRPr>
            </a:lvl3pPr>
            <a:lvl4pPr algn="r">
              <a:defRPr sz="3600">
                <a:latin typeface="Arial"/>
                <a:cs typeface="Arial"/>
              </a:defRPr>
            </a:lvl4pPr>
            <a:lvl5pPr algn="r">
              <a:defRPr sz="3600">
                <a:latin typeface="Arial"/>
                <a:cs typeface="Arial"/>
              </a:defRPr>
            </a:lvl5pPr>
          </a:lstStyle>
          <a:p>
            <a:pPr lvl="0"/>
            <a:r>
              <a:rPr lang="en-US" dirty="0"/>
              <a:t>Month Date Year</a:t>
            </a:r>
          </a:p>
        </p:txBody>
      </p:sp>
      <p:pic>
        <p:nvPicPr>
          <p:cNvPr id="13" name="Picture 12" descr="Logo for Federal Student Aid, an Office of the U.S. Department of Education, Proud Sponsor of the American Mind, registered trademark" title="Federal Student Aid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322" y="4476750"/>
            <a:ext cx="5257800" cy="494054"/>
          </a:xfrm>
          <a:prstGeom prst="rect">
            <a:avLst/>
          </a:prstGeom>
        </p:spPr>
      </p:pic>
    </p:spTree>
    <p:extLst>
      <p:ext uri="{BB962C8B-B14F-4D97-AF65-F5344CB8AC3E}">
        <p14:creationId xmlns:p14="http://schemas.microsoft.com/office/powerpoint/2010/main" val="2022003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23722" y="0"/>
            <a:ext cx="9167722" cy="671502"/>
          </a:xfrm>
          <a:prstGeom prst="rect">
            <a:avLst/>
          </a:prstGeom>
          <a:solidFill>
            <a:srgbClr val="345065"/>
          </a:solidFill>
          <a:ln>
            <a:noFill/>
          </a:ln>
        </p:spPr>
        <p:txBody>
          <a:bodyPr lIns="0" tIns="0" rIns="0" bIns="0"/>
          <a:lstStyle/>
          <a:p>
            <a:endParaRPr lang="en-US" dirty="0"/>
          </a:p>
        </p:txBody>
      </p:sp>
      <p:sp>
        <p:nvSpPr>
          <p:cNvPr id="5" name="Title 1"/>
          <p:cNvSpPr>
            <a:spLocks noGrp="1"/>
          </p:cNvSpPr>
          <p:nvPr>
            <p:ph type="title" hasCustomPrompt="1"/>
          </p:nvPr>
        </p:nvSpPr>
        <p:spPr>
          <a:xfrm>
            <a:off x="152400" y="143866"/>
            <a:ext cx="8426664" cy="364331"/>
          </a:xfrm>
          <a:prstGeom prst="rect">
            <a:avLst/>
          </a:prstGeom>
        </p:spPr>
        <p:txBody>
          <a:bodyPr/>
          <a:lstStyle>
            <a:lvl1pPr algn="ctr">
              <a:defRPr sz="2800">
                <a:solidFill>
                  <a:schemeClr val="bg1"/>
                </a:solidFill>
                <a:latin typeface="Arial"/>
                <a:cs typeface="Arial"/>
              </a:defRPr>
            </a:lvl1pPr>
          </a:lstStyle>
          <a:p>
            <a:r>
              <a:rPr lang="en-US" dirty="0"/>
              <a:t>CLICK TO ADD TITLE</a:t>
            </a:r>
          </a:p>
        </p:txBody>
      </p:sp>
      <p:sp>
        <p:nvSpPr>
          <p:cNvPr id="6" name="Rectangle 5"/>
          <p:cNvSpPr>
            <a:spLocks/>
          </p:cNvSpPr>
          <p:nvPr userDrawn="1"/>
        </p:nvSpPr>
        <p:spPr bwMode="auto">
          <a:xfrm>
            <a:off x="0" y="4743451"/>
            <a:ext cx="9144000" cy="400050"/>
          </a:xfrm>
          <a:prstGeom prst="rect">
            <a:avLst/>
          </a:prstGeom>
          <a:solidFill>
            <a:srgbClr val="345065"/>
          </a:solidFill>
          <a:ln>
            <a:noFill/>
          </a:ln>
        </p:spPr>
        <p:txBody>
          <a:bodyPr lIns="0" tIns="0" rIns="0" bIns="0"/>
          <a:lstStyle/>
          <a:p>
            <a:endParaRPr lang="en-US" dirty="0"/>
          </a:p>
        </p:txBody>
      </p:sp>
      <p:sp>
        <p:nvSpPr>
          <p:cNvPr id="8" name="TextBox 7"/>
          <p:cNvSpPr txBox="1"/>
          <p:nvPr userDrawn="1"/>
        </p:nvSpPr>
        <p:spPr>
          <a:xfrm>
            <a:off x="21395" y="4874947"/>
            <a:ext cx="479908" cy="307777"/>
          </a:xfrm>
          <a:prstGeom prst="rect">
            <a:avLst/>
          </a:prstGeom>
          <a:noFill/>
        </p:spPr>
        <p:txBody>
          <a:bodyPr wrap="square" rtlCol="0">
            <a:spAutoFit/>
          </a:bodyPr>
          <a:lstStyle/>
          <a:p>
            <a:fld id="{7D0A11C7-9596-AB4E-909A-AAC699D6101A}" type="slidenum">
              <a:rPr lang="en-US" sz="1400" smtClean="0">
                <a:solidFill>
                  <a:schemeClr val="bg1"/>
                </a:solidFill>
                <a:latin typeface="Arial"/>
                <a:cs typeface="Arial"/>
              </a:rPr>
              <a:t>‹#›</a:t>
            </a:fld>
            <a:endParaRPr lang="en-US" sz="1400" dirty="0">
              <a:solidFill>
                <a:schemeClr val="bg1"/>
              </a:solidFill>
              <a:latin typeface="Arial"/>
              <a:cs typeface="Aria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24600" y="4828583"/>
            <a:ext cx="2743200" cy="257767"/>
          </a:xfrm>
          <a:prstGeom prst="rect">
            <a:avLst/>
          </a:prstGeom>
        </p:spPr>
      </p:pic>
    </p:spTree>
    <p:extLst>
      <p:ext uri="{BB962C8B-B14F-4D97-AF65-F5344CB8AC3E}">
        <p14:creationId xmlns:p14="http://schemas.microsoft.com/office/powerpoint/2010/main" val="2137717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p:cNvSpPr>
            <a:spLocks/>
          </p:cNvSpPr>
          <p:nvPr userDrawn="1"/>
        </p:nvSpPr>
        <p:spPr bwMode="auto">
          <a:xfrm>
            <a:off x="0" y="4747022"/>
            <a:ext cx="4495800" cy="403622"/>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sz="1400" dirty="0"/>
          </a:p>
        </p:txBody>
      </p:sp>
      <p:sp>
        <p:nvSpPr>
          <p:cNvPr id="3" name="Rectangle 1"/>
          <p:cNvSpPr>
            <a:spLocks/>
          </p:cNvSpPr>
          <p:nvPr userDrawn="1"/>
        </p:nvSpPr>
        <p:spPr bwMode="auto">
          <a:xfrm>
            <a:off x="-14287" y="1"/>
            <a:ext cx="9167813" cy="241697"/>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sz="1400" dirty="0"/>
          </a:p>
        </p:txBody>
      </p:sp>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45026" y="4666060"/>
            <a:ext cx="4422775" cy="48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a:spLocks noGrp="1"/>
          </p:cNvSpPr>
          <p:nvPr>
            <p:ph type="sldNum" sz="quarter" idx="10"/>
          </p:nvPr>
        </p:nvSpPr>
        <p:spPr>
          <a:xfrm>
            <a:off x="533400" y="4800601"/>
            <a:ext cx="2133600" cy="273844"/>
          </a:xfrm>
        </p:spPr>
        <p:txBody>
          <a:bodyPr/>
          <a:lstStyle>
            <a:lvl1pPr algn="l">
              <a:defRPr sz="700">
                <a:solidFill>
                  <a:srgbClr val="F2F2F2"/>
                </a:solidFill>
                <a:latin typeface="Arial"/>
                <a:cs typeface="Arial"/>
              </a:defRPr>
            </a:lvl1pPr>
          </a:lstStyle>
          <a:p>
            <a:pPr>
              <a:defRPr/>
            </a:pPr>
            <a:fld id="{E130B3EB-6197-4B56-88B1-1D9D49C6A046}" type="slidenum">
              <a:rPr lang="en-US"/>
              <a:pPr>
                <a:defRPr/>
              </a:pPr>
              <a:t>‹#›</a:t>
            </a:fld>
            <a:endParaRPr lang="en-US" dirty="0"/>
          </a:p>
        </p:txBody>
      </p:sp>
    </p:spTree>
    <p:extLst>
      <p:ext uri="{BB962C8B-B14F-4D97-AF65-F5344CB8AC3E}">
        <p14:creationId xmlns:p14="http://schemas.microsoft.com/office/powerpoint/2010/main" val="762646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5" name="Rectangle 1"/>
          <p:cNvSpPr>
            <a:spLocks/>
          </p:cNvSpPr>
          <p:nvPr userDrawn="1"/>
        </p:nvSpPr>
        <p:spPr bwMode="auto">
          <a:xfrm>
            <a:off x="-14287" y="1"/>
            <a:ext cx="9167813" cy="241697"/>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sz="1400" dirty="0"/>
          </a:p>
        </p:txBody>
      </p:sp>
      <p:sp>
        <p:nvSpPr>
          <p:cNvPr id="6" name="Rectangle 1"/>
          <p:cNvSpPr>
            <a:spLocks/>
          </p:cNvSpPr>
          <p:nvPr userDrawn="1"/>
        </p:nvSpPr>
        <p:spPr bwMode="auto">
          <a:xfrm>
            <a:off x="1" y="4901803"/>
            <a:ext cx="9167813" cy="241697"/>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sz="1400" dirty="0"/>
          </a:p>
        </p:txBody>
      </p:sp>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1" y="255985"/>
            <a:ext cx="61372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410191" y="2611346"/>
            <a:ext cx="8425545" cy="528638"/>
          </a:xfrm>
          <a:prstGeom prst="rect">
            <a:avLst/>
          </a:prstGeom>
        </p:spPr>
        <p:txBody>
          <a:bodyPr vert="horz" lIns="68580" tIns="34290" rIns="68580" bIns="34290"/>
          <a:lstStyle>
            <a:lvl1pPr marL="0" indent="0" algn="l">
              <a:buNone/>
              <a:defRPr sz="1800" b="0">
                <a:solidFill>
                  <a:schemeClr val="tx1">
                    <a:lumMod val="65000"/>
                    <a:lumOff val="35000"/>
                  </a:schemeClr>
                </a:solidFill>
                <a:latin typeface="Arial"/>
                <a:cs typeface="Aria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p>
        </p:txBody>
      </p:sp>
      <p:sp>
        <p:nvSpPr>
          <p:cNvPr id="13" name="Title 12"/>
          <p:cNvSpPr>
            <a:spLocks noGrp="1"/>
          </p:cNvSpPr>
          <p:nvPr>
            <p:ph type="title"/>
          </p:nvPr>
        </p:nvSpPr>
        <p:spPr>
          <a:xfrm>
            <a:off x="381000" y="2114551"/>
            <a:ext cx="8229600" cy="553946"/>
          </a:xfrm>
          <a:prstGeom prst="rect">
            <a:avLst/>
          </a:prstGeom>
        </p:spPr>
        <p:txBody>
          <a:bodyPr vert="horz" lIns="68580" tIns="34290" rIns="68580" bIns="34290"/>
          <a:lstStyle>
            <a:lvl1pPr algn="l">
              <a:defRPr sz="3600">
                <a:solidFill>
                  <a:schemeClr val="tx1">
                    <a:lumMod val="65000"/>
                    <a:lumOff val="35000"/>
                  </a:schemeClr>
                </a:solidFill>
                <a:latin typeface="Arial"/>
                <a:cs typeface="Arial"/>
              </a:defRPr>
            </a:lvl1pPr>
          </a:lstStyle>
          <a:p>
            <a:r>
              <a:rPr lang="en-US"/>
              <a:t>Click to edit Master title style</a:t>
            </a:r>
          </a:p>
        </p:txBody>
      </p:sp>
      <p:sp>
        <p:nvSpPr>
          <p:cNvPr id="14" name="Content Placeholder 10"/>
          <p:cNvSpPr>
            <a:spLocks noGrp="1"/>
          </p:cNvSpPr>
          <p:nvPr>
            <p:ph sz="quarter" idx="11"/>
          </p:nvPr>
        </p:nvSpPr>
        <p:spPr>
          <a:xfrm>
            <a:off x="410191" y="4295943"/>
            <a:ext cx="7021286" cy="447508"/>
          </a:xfrm>
          <a:prstGeom prst="rect">
            <a:avLst/>
          </a:prstGeom>
        </p:spPr>
        <p:txBody>
          <a:bodyPr vert="horz" lIns="68580" tIns="34290" rIns="68580" bIns="34290"/>
          <a:lstStyle>
            <a:lvl1pPr marL="0" indent="0" algn="l">
              <a:buNone/>
              <a:defRPr sz="1700">
                <a:solidFill>
                  <a:srgbClr val="595959"/>
                </a:solidFill>
                <a:latin typeface="Arial"/>
                <a:cs typeface="Arial"/>
              </a:defRPr>
            </a:lvl1pPr>
            <a:lvl2pPr algn="r">
              <a:defRPr sz="2700">
                <a:latin typeface="Arial"/>
                <a:cs typeface="Arial"/>
              </a:defRPr>
            </a:lvl2pPr>
            <a:lvl3pPr algn="r">
              <a:defRPr sz="2700">
                <a:latin typeface="Arial"/>
                <a:cs typeface="Arial"/>
              </a:defRPr>
            </a:lvl3pPr>
            <a:lvl4pPr algn="r">
              <a:defRPr sz="2700">
                <a:latin typeface="Arial"/>
                <a:cs typeface="Arial"/>
              </a:defRPr>
            </a:lvl4pPr>
            <a:lvl5pPr algn="r">
              <a:defRPr sz="2700">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29923942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D88D7DD-9B19-7A49-BB06-36BA9927445F}" type="slidenum">
              <a:t>‹#›</a:t>
            </a:fld>
            <a:endParaRPr lang="en-US" dirty="0"/>
          </a:p>
        </p:txBody>
      </p:sp>
    </p:spTree>
    <p:extLst>
      <p:ext uri="{BB962C8B-B14F-4D97-AF65-F5344CB8AC3E}">
        <p14:creationId xmlns:p14="http://schemas.microsoft.com/office/powerpoint/2010/main" val="34867067"/>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68" r:id="rId3"/>
    <p:sldLayoutId id="2147483669"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4.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15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6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hyperlink" Target="http://fafsademo.test.ed.gov/" TargetMode="External"/><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2020-21 fafsa.gov Preview Presentation</a:t>
            </a:r>
          </a:p>
        </p:txBody>
      </p:sp>
      <p:sp>
        <p:nvSpPr>
          <p:cNvPr id="3" name="Content Placeholder 2"/>
          <p:cNvSpPr>
            <a:spLocks noGrp="1"/>
          </p:cNvSpPr>
          <p:nvPr>
            <p:ph sz="quarter" idx="10"/>
          </p:nvPr>
        </p:nvSpPr>
        <p:spPr>
          <a:xfrm>
            <a:off x="6553200" y="4700676"/>
            <a:ext cx="2461112" cy="233274"/>
          </a:xfrm>
        </p:spPr>
        <p:txBody>
          <a:bodyPr/>
          <a:lstStyle/>
          <a:p>
            <a:r>
              <a:rPr lang="en-US" dirty="0"/>
              <a:t>October 2019</a:t>
            </a:r>
          </a:p>
        </p:txBody>
      </p:sp>
      <p:sp>
        <p:nvSpPr>
          <p:cNvPr id="2" name="TextBox 1" descr="Logo for Federal Student Aid, an Office of the U.S. Department of Education, Proud Sponsor of the American Mind, registered trademark" title="Federal Student Aid Logo"/>
          <p:cNvSpPr txBox="1"/>
          <p:nvPr/>
        </p:nvSpPr>
        <p:spPr>
          <a:xfrm>
            <a:off x="76200" y="3943350"/>
            <a:ext cx="5486400" cy="461665"/>
          </a:xfrm>
          <a:prstGeom prst="rect">
            <a:avLst/>
          </a:prstGeom>
          <a:noFill/>
        </p:spPr>
        <p:txBody>
          <a:bodyPr wrap="square" rtlCol="0">
            <a:spAutoFit/>
          </a:bodyPr>
          <a:lstStyle/>
          <a:p>
            <a:r>
              <a:rPr lang="en-US" sz="1200" dirty="0">
                <a:solidFill>
                  <a:srgbClr val="345065"/>
                </a:solidFill>
              </a:rPr>
              <a:t>Logo for Federal Student Aid, an Office of the U.S. Department of Education, Proud Sponsor of the American Mind, registered trademark</a:t>
            </a:r>
          </a:p>
        </p:txBody>
      </p:sp>
    </p:spTree>
    <p:extLst>
      <p:ext uri="{BB962C8B-B14F-4D97-AF65-F5344CB8AC3E}">
        <p14:creationId xmlns:p14="http://schemas.microsoft.com/office/powerpoint/2010/main" val="2151142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Login Title Card</a:t>
            </a:r>
          </a:p>
        </p:txBody>
      </p:sp>
      <p:sp>
        <p:nvSpPr>
          <p:cNvPr id="3"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dirty="0"/>
          </a:p>
          <a:p>
            <a:pPr marL="0" indent="0">
              <a:buNone/>
            </a:pPr>
            <a:endParaRPr lang="en-US" altLang="en-US" dirty="0"/>
          </a:p>
          <a:p>
            <a:pPr marL="0" indent="0">
              <a:buNone/>
            </a:pPr>
            <a:r>
              <a:rPr lang="en-US" altLang="en-US" sz="4000" dirty="0"/>
              <a:t>Login</a:t>
            </a:r>
          </a:p>
          <a:p>
            <a:endParaRPr lang="en-US" altLang="en-US" dirty="0"/>
          </a:p>
        </p:txBody>
      </p:sp>
    </p:spTree>
    <p:extLst>
      <p:ext uri="{BB962C8B-B14F-4D97-AF65-F5344CB8AC3E}">
        <p14:creationId xmlns:p14="http://schemas.microsoft.com/office/powerpoint/2010/main" val="24613438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3F3F4"/>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Address - Independent</a:t>
            </a:r>
            <a:endParaRPr lang="en-US" dirty="0"/>
          </a:p>
        </p:txBody>
      </p:sp>
      <p:pic>
        <p:nvPicPr>
          <p:cNvPr id="3" name="Picture 2" descr="Screenshot of 2020-21 “Student Address” view.  &#10;&#10;Note: Email address is longer on this page as it has been given it’s own page.&#10;&#10;" title="2020-21 “Student Address” view.  "/>
          <p:cNvPicPr>
            <a:picLocks noChangeAspect="1"/>
          </p:cNvPicPr>
          <p:nvPr/>
        </p:nvPicPr>
        <p:blipFill>
          <a:blip r:embed="rId3"/>
          <a:stretch>
            <a:fillRect/>
          </a:stretch>
        </p:blipFill>
        <p:spPr>
          <a:xfrm>
            <a:off x="2667000" y="742950"/>
            <a:ext cx="3810000" cy="3098030"/>
          </a:xfrm>
          <a:prstGeom prst="rect">
            <a:avLst/>
          </a:prstGeom>
        </p:spPr>
      </p:pic>
    </p:spTree>
    <p:extLst>
      <p:ext uri="{BB962C8B-B14F-4D97-AF65-F5344CB8AC3E}">
        <p14:creationId xmlns:p14="http://schemas.microsoft.com/office/powerpoint/2010/main" val="35000307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Residency and Eligibility - Independent</a:t>
            </a:r>
            <a:endParaRPr lang="en-US" dirty="0"/>
          </a:p>
        </p:txBody>
      </p:sp>
      <p:pic>
        <p:nvPicPr>
          <p:cNvPr id="3" name="Picture 2" descr="Screenshot of 2020-21 “Student Residency and Eligibility” view.&#10;&#10;The Informational message displays letting the applicant know they are eligible to transfer their FAFSA information to their participating state aid application and that the link will be available on the FAFSA confirmation view. This message will only display when the student indicates a participating state as their state of legal residence.&#10;&#10;Participating states include: Iowa, Minnesota, Mississippi, New York, New Jersey, Pennsylvania, Vermont.&#10;&#10;" title="2020-21 “Student Residency and Eligibility” view."/>
          <p:cNvPicPr>
            <a:picLocks noChangeAspect="1"/>
          </p:cNvPicPr>
          <p:nvPr/>
        </p:nvPicPr>
        <p:blipFill>
          <a:blip r:embed="rId3"/>
          <a:stretch>
            <a:fillRect/>
          </a:stretch>
        </p:blipFill>
        <p:spPr>
          <a:xfrm>
            <a:off x="2577098" y="731028"/>
            <a:ext cx="4023360" cy="3295037"/>
          </a:xfrm>
          <a:prstGeom prst="rect">
            <a:avLst/>
          </a:prstGeom>
        </p:spPr>
      </p:pic>
    </p:spTree>
    <p:extLst>
      <p:ext uri="{BB962C8B-B14F-4D97-AF65-F5344CB8AC3E}">
        <p14:creationId xmlns:p14="http://schemas.microsoft.com/office/powerpoint/2010/main" val="14996509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6F6F7"/>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a:t>
            </a:r>
            <a:r>
              <a:rPr lang="en-US" sz="2800" kern="1200" baseline="0" dirty="0">
                <a:solidFill>
                  <a:schemeClr val="bg1"/>
                </a:solidFill>
                <a:effectLst/>
                <a:latin typeface="Arial"/>
                <a:ea typeface="+mj-ea"/>
                <a:cs typeface="Arial"/>
              </a:rPr>
              <a:t> Education - Independent</a:t>
            </a:r>
            <a:endParaRPr lang="en-US" dirty="0"/>
          </a:p>
        </p:txBody>
      </p:sp>
      <p:pic>
        <p:nvPicPr>
          <p:cNvPr id="3" name="Picture 2" descr="Screenshot of 2020-21 “Student Education” view.&#10;&#10;Note: Question 30 has been updated to now include the word “college” in order to help applicants answer the question properly.  &#10;" title="2020-21 “Student Education” view."/>
          <p:cNvPicPr>
            <a:picLocks noChangeAspect="1"/>
          </p:cNvPicPr>
          <p:nvPr/>
        </p:nvPicPr>
        <p:blipFill>
          <a:blip r:embed="rId3"/>
          <a:stretch>
            <a:fillRect/>
          </a:stretch>
        </p:blipFill>
        <p:spPr>
          <a:xfrm>
            <a:off x="2560320" y="757480"/>
            <a:ext cx="4023360" cy="3410512"/>
          </a:xfrm>
          <a:prstGeom prst="rect">
            <a:avLst/>
          </a:prstGeom>
        </p:spPr>
      </p:pic>
    </p:spTree>
    <p:extLst>
      <p:ext uri="{BB962C8B-B14F-4D97-AF65-F5344CB8AC3E}">
        <p14:creationId xmlns:p14="http://schemas.microsoft.com/office/powerpoint/2010/main" val="9269167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EFEEEF"/>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Selective Service - Independent</a:t>
            </a:r>
            <a:endParaRPr lang="en-US" dirty="0"/>
          </a:p>
        </p:txBody>
      </p:sp>
      <p:pic>
        <p:nvPicPr>
          <p:cNvPr id="5" name="Picture 4" descr="Screenshot of 2020-21 “Student Selective Service” view.&#10;&#10;This view is new to 2020-21, as gender and Selective Service are now on one page to sync fafsa.gov and the mobile app.  In this instance the student is female, so the Selective Service question will not appear.&#10;&#10;" title="2020-21 “Student Selective Service” view."/>
          <p:cNvPicPr>
            <a:picLocks noChangeAspect="1"/>
          </p:cNvPicPr>
          <p:nvPr/>
        </p:nvPicPr>
        <p:blipFill>
          <a:blip r:embed="rId3"/>
          <a:stretch>
            <a:fillRect/>
          </a:stretch>
        </p:blipFill>
        <p:spPr>
          <a:xfrm>
            <a:off x="2560320" y="717521"/>
            <a:ext cx="4023360" cy="2140407"/>
          </a:xfrm>
          <a:prstGeom prst="rect">
            <a:avLst/>
          </a:prstGeom>
        </p:spPr>
      </p:pic>
    </p:spTree>
    <p:extLst>
      <p:ext uri="{BB962C8B-B14F-4D97-AF65-F5344CB8AC3E}">
        <p14:creationId xmlns:p14="http://schemas.microsoft.com/office/powerpoint/2010/main" val="37628142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2F2F3"/>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Driver’s License - Independent</a:t>
            </a:r>
            <a:endParaRPr lang="en-US" dirty="0"/>
          </a:p>
        </p:txBody>
      </p:sp>
      <p:pic>
        <p:nvPicPr>
          <p:cNvPr id="4" name="Picture 3" descr="Screenshot of 2020-21 “Student Driver’s License” view.&#10;&#10;This view is new to 2020-21, as driver’s license number and driver’s license state are now on one page to sync FAFSA.gov and the mobile app.&#10;" title="2020-21 “Student Driver’s License” view."/>
          <p:cNvPicPr>
            <a:picLocks noChangeAspect="1"/>
          </p:cNvPicPr>
          <p:nvPr/>
        </p:nvPicPr>
        <p:blipFill>
          <a:blip r:embed="rId3"/>
          <a:stretch>
            <a:fillRect/>
          </a:stretch>
        </p:blipFill>
        <p:spPr>
          <a:xfrm>
            <a:off x="2560320" y="730808"/>
            <a:ext cx="4023360" cy="2569498"/>
          </a:xfrm>
          <a:prstGeom prst="rect">
            <a:avLst/>
          </a:prstGeom>
        </p:spPr>
      </p:pic>
    </p:spTree>
    <p:extLst>
      <p:ext uri="{BB962C8B-B14F-4D97-AF65-F5344CB8AC3E}">
        <p14:creationId xmlns:p14="http://schemas.microsoft.com/office/powerpoint/2010/main" val="1533962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a:t>
            </a:r>
            <a:r>
              <a:rPr lang="en-US" sz="2800" kern="1200" baseline="0" dirty="0">
                <a:solidFill>
                  <a:schemeClr val="bg1"/>
                </a:solidFill>
                <a:effectLst/>
                <a:latin typeface="Arial"/>
                <a:ea typeface="+mj-ea"/>
                <a:cs typeface="Arial"/>
              </a:rPr>
              <a:t> Foster Care/Parent Education Completion - Independent</a:t>
            </a:r>
            <a:endParaRPr lang="en-US" dirty="0"/>
          </a:p>
        </p:txBody>
      </p:sp>
      <p:pic>
        <p:nvPicPr>
          <p:cNvPr id="3" name="Picture 2" descr="Screenshot of 2020-21 “Student Foster Care/Parent Education Completion” view.&#10;" title="2020-21 “Student Foster Care/Parent Education Completion” view."/>
          <p:cNvPicPr>
            <a:picLocks noChangeAspect="1"/>
          </p:cNvPicPr>
          <p:nvPr/>
        </p:nvPicPr>
        <p:blipFill>
          <a:blip r:embed="rId3"/>
          <a:stretch>
            <a:fillRect/>
          </a:stretch>
        </p:blipFill>
        <p:spPr>
          <a:xfrm>
            <a:off x="2560320" y="745224"/>
            <a:ext cx="4023360" cy="2852002"/>
          </a:xfrm>
          <a:prstGeom prst="rect">
            <a:avLst/>
          </a:prstGeom>
        </p:spPr>
      </p:pic>
    </p:spTree>
    <p:extLst>
      <p:ext uri="{BB962C8B-B14F-4D97-AF65-F5344CB8AC3E}">
        <p14:creationId xmlns:p14="http://schemas.microsoft.com/office/powerpoint/2010/main" val="24176723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EDEEEE"/>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Search for High School - Independent</a:t>
            </a:r>
            <a:endParaRPr lang="en-US" dirty="0"/>
          </a:p>
        </p:txBody>
      </p:sp>
      <p:pic>
        <p:nvPicPr>
          <p:cNvPr id="4" name="Picture 3" descr="Screenshot of 2020-21 “Search for High School” view.&#10;&#10;Note: This is the first view of the School Selection section.&#10;" title="2020-21 “Search for High School” view."/>
          <p:cNvPicPr>
            <a:picLocks noChangeAspect="1"/>
          </p:cNvPicPr>
          <p:nvPr/>
        </p:nvPicPr>
        <p:blipFill>
          <a:blip r:embed="rId3"/>
          <a:stretch>
            <a:fillRect/>
          </a:stretch>
        </p:blipFill>
        <p:spPr>
          <a:xfrm>
            <a:off x="2667000" y="666750"/>
            <a:ext cx="3762485" cy="3886200"/>
          </a:xfrm>
          <a:prstGeom prst="rect">
            <a:avLst/>
          </a:prstGeom>
        </p:spPr>
      </p:pic>
    </p:spTree>
    <p:extLst>
      <p:ext uri="{BB962C8B-B14F-4D97-AF65-F5344CB8AC3E}">
        <p14:creationId xmlns:p14="http://schemas.microsoft.com/office/powerpoint/2010/main" val="25513330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EEEFF0"/>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Search for High School Results - Independent</a:t>
            </a:r>
            <a:endParaRPr lang="en-US" dirty="0"/>
          </a:p>
        </p:txBody>
      </p:sp>
      <p:pic>
        <p:nvPicPr>
          <p:cNvPr id="3" name="Picture 2" descr="Screenshot of 2020-21 “Search for High School Results” view.&#10;" title="2020-21 “Search for High School Results” view."/>
          <p:cNvPicPr>
            <a:picLocks noChangeAspect="1"/>
          </p:cNvPicPr>
          <p:nvPr/>
        </p:nvPicPr>
        <p:blipFill>
          <a:blip r:embed="rId3"/>
          <a:stretch>
            <a:fillRect/>
          </a:stretch>
        </p:blipFill>
        <p:spPr>
          <a:xfrm>
            <a:off x="2667000" y="666750"/>
            <a:ext cx="3657600" cy="4038600"/>
          </a:xfrm>
          <a:prstGeom prst="rect">
            <a:avLst/>
          </a:prstGeom>
        </p:spPr>
      </p:pic>
    </p:spTree>
    <p:extLst>
      <p:ext uri="{BB962C8B-B14F-4D97-AF65-F5344CB8AC3E}">
        <p14:creationId xmlns:p14="http://schemas.microsoft.com/office/powerpoint/2010/main" val="38435122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EDEDEE"/>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Search for Colleges - Independent</a:t>
            </a:r>
            <a:endParaRPr lang="en-US" dirty="0"/>
          </a:p>
        </p:txBody>
      </p:sp>
      <p:pic>
        <p:nvPicPr>
          <p:cNvPr id="4" name="Picture 3" descr="Screenshot of 2020-21 “Search for Colleges” view.&#10;" title="2020-21 “Search for Colleges” view."/>
          <p:cNvPicPr>
            <a:picLocks noChangeAspect="1"/>
          </p:cNvPicPr>
          <p:nvPr/>
        </p:nvPicPr>
        <p:blipFill>
          <a:blip r:embed="rId3"/>
          <a:stretch>
            <a:fillRect/>
          </a:stretch>
        </p:blipFill>
        <p:spPr>
          <a:xfrm>
            <a:off x="2819400" y="696468"/>
            <a:ext cx="3291840" cy="4038600"/>
          </a:xfrm>
          <a:prstGeom prst="rect">
            <a:avLst/>
          </a:prstGeom>
        </p:spPr>
      </p:pic>
    </p:spTree>
    <p:extLst>
      <p:ext uri="{BB962C8B-B14F-4D97-AF65-F5344CB8AC3E}">
        <p14:creationId xmlns:p14="http://schemas.microsoft.com/office/powerpoint/2010/main" val="16000280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2F2F3"/>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College Search Results - Independent</a:t>
            </a:r>
            <a:endParaRPr lang="en-US" dirty="0"/>
          </a:p>
        </p:txBody>
      </p:sp>
      <p:pic>
        <p:nvPicPr>
          <p:cNvPr id="4" name="Picture 3" descr="Screenshot of 2020-21 “College Search Results” view.&#10;" title="2020-21 “College Search Results” view."/>
          <p:cNvPicPr>
            <a:picLocks noChangeAspect="1"/>
          </p:cNvPicPr>
          <p:nvPr/>
        </p:nvPicPr>
        <p:blipFill>
          <a:blip r:embed="rId3"/>
          <a:stretch>
            <a:fillRect/>
          </a:stretch>
        </p:blipFill>
        <p:spPr>
          <a:xfrm>
            <a:off x="2833577" y="698725"/>
            <a:ext cx="3276600" cy="4002815"/>
          </a:xfrm>
          <a:prstGeom prst="rect">
            <a:avLst/>
          </a:prstGeom>
        </p:spPr>
      </p:pic>
    </p:spTree>
    <p:extLst>
      <p:ext uri="{BB962C8B-B14F-4D97-AF65-F5344CB8AC3E}">
        <p14:creationId xmlns:p14="http://schemas.microsoft.com/office/powerpoint/2010/main" val="2390596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EBEB"/>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2800" kern="1200" dirty="0">
                <a:solidFill>
                  <a:schemeClr val="bg1"/>
                </a:solidFill>
                <a:effectLst/>
                <a:latin typeface="Arial"/>
                <a:ea typeface="+mj-ea"/>
                <a:cs typeface="Arial"/>
              </a:rPr>
              <a:t>Login</a:t>
            </a:r>
            <a:endParaRPr lang="en-US" dirty="0"/>
          </a:p>
        </p:txBody>
      </p:sp>
      <p:pic>
        <p:nvPicPr>
          <p:cNvPr id="4" name="Picture 3" descr="Screenshot of 2020-21 “Login” view.&#10;&#10;&#10;&#10;&#10;" title="2020-21 “Login” view."/>
          <p:cNvPicPr>
            <a:picLocks noChangeAspect="1"/>
          </p:cNvPicPr>
          <p:nvPr/>
        </p:nvPicPr>
        <p:blipFill>
          <a:blip r:embed="rId3"/>
          <a:stretch>
            <a:fillRect/>
          </a:stretch>
        </p:blipFill>
        <p:spPr>
          <a:xfrm>
            <a:off x="2590800" y="729996"/>
            <a:ext cx="4023360" cy="2115686"/>
          </a:xfrm>
          <a:prstGeom prst="rect">
            <a:avLst/>
          </a:prstGeom>
        </p:spPr>
      </p:pic>
    </p:spTree>
    <p:extLst>
      <p:ext uri="{BB962C8B-B14F-4D97-AF65-F5344CB8AC3E}">
        <p14:creationId xmlns:p14="http://schemas.microsoft.com/office/powerpoint/2010/main" val="7807216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EAEAEB"/>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Selected</a:t>
            </a:r>
            <a:r>
              <a:rPr lang="en-US" sz="2800" kern="1200" baseline="0" dirty="0">
                <a:solidFill>
                  <a:schemeClr val="bg1"/>
                </a:solidFill>
                <a:effectLst/>
                <a:latin typeface="Arial"/>
                <a:ea typeface="+mj-ea"/>
                <a:cs typeface="Arial"/>
              </a:rPr>
              <a:t> Colleges and </a:t>
            </a:r>
            <a:r>
              <a:rPr lang="en-US" sz="2800" kern="1200" dirty="0">
                <a:solidFill>
                  <a:schemeClr val="bg1"/>
                </a:solidFill>
                <a:effectLst/>
                <a:latin typeface="Arial"/>
                <a:ea typeface="+mj-ea"/>
                <a:cs typeface="Arial"/>
              </a:rPr>
              <a:t>Housing Plans - Independent</a:t>
            </a:r>
            <a:endParaRPr lang="en-US" dirty="0"/>
          </a:p>
        </p:txBody>
      </p:sp>
      <p:pic>
        <p:nvPicPr>
          <p:cNvPr id="3" name="Picture 2" descr="Screenshot of 2020-21 “Selected Colleges and Housing Plans” view.&#10;" title="2020-21 “Selected Colleges and Housing Plans” view."/>
          <p:cNvPicPr>
            <a:picLocks noChangeAspect="1"/>
          </p:cNvPicPr>
          <p:nvPr/>
        </p:nvPicPr>
        <p:blipFill>
          <a:blip r:embed="rId3"/>
          <a:stretch>
            <a:fillRect/>
          </a:stretch>
        </p:blipFill>
        <p:spPr>
          <a:xfrm>
            <a:off x="2743200" y="748285"/>
            <a:ext cx="3826933" cy="3048000"/>
          </a:xfrm>
          <a:prstGeom prst="rect">
            <a:avLst/>
          </a:prstGeom>
        </p:spPr>
      </p:pic>
    </p:spTree>
    <p:extLst>
      <p:ext uri="{BB962C8B-B14F-4D97-AF65-F5344CB8AC3E}">
        <p14:creationId xmlns:p14="http://schemas.microsoft.com/office/powerpoint/2010/main" val="21975958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EBEBEC"/>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a:t>
            </a:r>
            <a:r>
              <a:rPr lang="en-US" sz="2800" kern="1200" baseline="0" dirty="0">
                <a:solidFill>
                  <a:schemeClr val="bg1"/>
                </a:solidFill>
                <a:effectLst/>
                <a:latin typeface="Arial"/>
                <a:ea typeface="+mj-ea"/>
                <a:cs typeface="Arial"/>
              </a:rPr>
              <a:t> Marital Status - Independent</a:t>
            </a:r>
            <a:endParaRPr lang="en-US" dirty="0"/>
          </a:p>
        </p:txBody>
      </p:sp>
      <p:pic>
        <p:nvPicPr>
          <p:cNvPr id="3" name="Picture 2" descr="Screenshot of 2020-21 “Student Marital Status” view.&#10;&#10;Note: This is the first view of Dependency Status section.&#10;&#10;" title="2020-21 “Student Marital Status” view."/>
          <p:cNvPicPr>
            <a:picLocks noChangeAspect="1"/>
          </p:cNvPicPr>
          <p:nvPr/>
        </p:nvPicPr>
        <p:blipFill>
          <a:blip r:embed="rId3"/>
          <a:stretch>
            <a:fillRect/>
          </a:stretch>
        </p:blipFill>
        <p:spPr>
          <a:xfrm>
            <a:off x="2560320" y="742950"/>
            <a:ext cx="4023360" cy="2582460"/>
          </a:xfrm>
          <a:prstGeom prst="rect">
            <a:avLst/>
          </a:prstGeom>
        </p:spPr>
      </p:pic>
    </p:spTree>
    <p:extLst>
      <p:ext uri="{BB962C8B-B14F-4D97-AF65-F5344CB8AC3E}">
        <p14:creationId xmlns:p14="http://schemas.microsoft.com/office/powerpoint/2010/main" val="8014300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ECEDEE"/>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Does</a:t>
            </a:r>
            <a:r>
              <a:rPr lang="en-US" sz="2800" kern="1200" baseline="0" dirty="0">
                <a:solidFill>
                  <a:schemeClr val="bg1"/>
                </a:solidFill>
                <a:effectLst/>
                <a:latin typeface="Arial"/>
                <a:ea typeface="+mj-ea"/>
                <a:cs typeface="Arial"/>
              </a:rPr>
              <a:t> Student Have Dependents? - Independent</a:t>
            </a:r>
            <a:endParaRPr lang="en-US" dirty="0"/>
          </a:p>
        </p:txBody>
      </p:sp>
      <p:pic>
        <p:nvPicPr>
          <p:cNvPr id="3" name="Picture 2" descr="Screenshot of 2020-21 “Does Student Have Dependents?” view.&#10;" title="2020-21 “Does Student Have Dependents?” view."/>
          <p:cNvPicPr>
            <a:picLocks noChangeAspect="1"/>
          </p:cNvPicPr>
          <p:nvPr/>
        </p:nvPicPr>
        <p:blipFill>
          <a:blip r:embed="rId3"/>
          <a:stretch>
            <a:fillRect/>
          </a:stretch>
        </p:blipFill>
        <p:spPr>
          <a:xfrm>
            <a:off x="2568619" y="742950"/>
            <a:ext cx="4023360" cy="2591145"/>
          </a:xfrm>
          <a:prstGeom prst="rect">
            <a:avLst/>
          </a:prstGeom>
        </p:spPr>
      </p:pic>
    </p:spTree>
    <p:extLst>
      <p:ext uri="{BB962C8B-B14F-4D97-AF65-F5344CB8AC3E}">
        <p14:creationId xmlns:p14="http://schemas.microsoft.com/office/powerpoint/2010/main" val="16409308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EEEEEF"/>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Household</a:t>
            </a:r>
            <a:r>
              <a:rPr lang="en-US" sz="2800" kern="1200" baseline="0" dirty="0">
                <a:solidFill>
                  <a:schemeClr val="bg1"/>
                </a:solidFill>
                <a:effectLst/>
                <a:latin typeface="Arial"/>
                <a:ea typeface="+mj-ea"/>
                <a:cs typeface="Arial"/>
              </a:rPr>
              <a:t> Info - Independent</a:t>
            </a:r>
            <a:endParaRPr lang="en-US" dirty="0"/>
          </a:p>
        </p:txBody>
      </p:sp>
      <p:pic>
        <p:nvPicPr>
          <p:cNvPr id="4" name="Picture 3" descr="Screenshot of 2020-21 “Student Household Info” view.&#10;&#10;Students are required to complete the household size worksheet in an effort to get more accurate information about the number in the student’s household and the number of those in the household who are in college. Some information will be prefilled, based on responses provided previously within the FAFSA form. The system tallies the totals as the student completes the worksheet to ensure that there are no mathematical errors.&#10;" title="2020-21 “Student Household Info” view."/>
          <p:cNvPicPr>
            <a:picLocks noChangeAspect="1"/>
          </p:cNvPicPr>
          <p:nvPr/>
        </p:nvPicPr>
        <p:blipFill>
          <a:blip r:embed="rId3"/>
          <a:stretch>
            <a:fillRect/>
          </a:stretch>
        </p:blipFill>
        <p:spPr>
          <a:xfrm>
            <a:off x="2590800" y="707282"/>
            <a:ext cx="3962400" cy="3982311"/>
          </a:xfrm>
          <a:prstGeom prst="rect">
            <a:avLst/>
          </a:prstGeom>
        </p:spPr>
      </p:pic>
    </p:spTree>
    <p:extLst>
      <p:ext uri="{BB962C8B-B14F-4D97-AF65-F5344CB8AC3E}">
        <p14:creationId xmlns:p14="http://schemas.microsoft.com/office/powerpoint/2010/main" val="2197976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E3E4E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Independent</a:t>
            </a:r>
            <a:r>
              <a:rPr lang="en-US" sz="2800" kern="1200" baseline="0" dirty="0">
                <a:solidFill>
                  <a:schemeClr val="bg1"/>
                </a:solidFill>
                <a:effectLst/>
                <a:latin typeface="Arial"/>
                <a:ea typeface="+mj-ea"/>
                <a:cs typeface="Arial"/>
              </a:rPr>
              <a:t> Student - Independent</a:t>
            </a:r>
            <a:endParaRPr lang="en-US" dirty="0"/>
          </a:p>
        </p:txBody>
      </p:sp>
      <p:pic>
        <p:nvPicPr>
          <p:cNvPr id="4" name="Picture 3" descr="Screenshot of 2020-21 “Independent Student” view.  &#10;" title="2020-21 “Independent Student” view.  "/>
          <p:cNvPicPr>
            <a:picLocks noChangeAspect="1"/>
          </p:cNvPicPr>
          <p:nvPr/>
        </p:nvPicPr>
        <p:blipFill>
          <a:blip r:embed="rId3"/>
          <a:stretch>
            <a:fillRect/>
          </a:stretch>
        </p:blipFill>
        <p:spPr>
          <a:xfrm>
            <a:off x="2560320" y="742950"/>
            <a:ext cx="4023360" cy="2655009"/>
          </a:xfrm>
          <a:prstGeom prst="rect">
            <a:avLst/>
          </a:prstGeom>
        </p:spPr>
      </p:pic>
    </p:spTree>
    <p:extLst>
      <p:ext uri="{BB962C8B-B14F-4D97-AF65-F5344CB8AC3E}">
        <p14:creationId xmlns:p14="http://schemas.microsoft.com/office/powerpoint/2010/main" val="26867159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EAEAEB"/>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Tax</a:t>
            </a:r>
            <a:r>
              <a:rPr lang="en-US" sz="2800" kern="1200" baseline="0" dirty="0">
                <a:solidFill>
                  <a:schemeClr val="bg1"/>
                </a:solidFill>
                <a:effectLst/>
                <a:latin typeface="Arial"/>
                <a:ea typeface="+mj-ea"/>
                <a:cs typeface="Arial"/>
              </a:rPr>
              <a:t> Filing Status - Independent</a:t>
            </a:r>
            <a:endParaRPr lang="en-US" dirty="0"/>
          </a:p>
        </p:txBody>
      </p:sp>
      <p:pic>
        <p:nvPicPr>
          <p:cNvPr id="6" name="Picture 5" descr="Screenshot of 2020-21 “Student Tax Filing Status” view.  &#10;&#10;This is the first view of Student Financials section.&#10;&#10; Parent Demographics and Financials have been skipped because the applicant is independent.&#10;" title="2020-21 “Student Tax Filing Status” view.  "/>
          <p:cNvPicPr>
            <a:picLocks noChangeAspect="1"/>
          </p:cNvPicPr>
          <p:nvPr/>
        </p:nvPicPr>
        <p:blipFill>
          <a:blip r:embed="rId3"/>
          <a:stretch>
            <a:fillRect/>
          </a:stretch>
        </p:blipFill>
        <p:spPr>
          <a:xfrm>
            <a:off x="3009900" y="715417"/>
            <a:ext cx="3124200" cy="3974809"/>
          </a:xfrm>
          <a:prstGeom prst="rect">
            <a:avLst/>
          </a:prstGeom>
        </p:spPr>
      </p:pic>
    </p:spTree>
    <p:extLst>
      <p:ext uri="{BB962C8B-B14F-4D97-AF65-F5344CB8AC3E}">
        <p14:creationId xmlns:p14="http://schemas.microsoft.com/office/powerpoint/2010/main" val="39092888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EAEAEB"/>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Eligible for IRS DRT – Independent</a:t>
            </a:r>
            <a:endParaRPr lang="en-US" dirty="0"/>
          </a:p>
        </p:txBody>
      </p:sp>
      <p:pic>
        <p:nvPicPr>
          <p:cNvPr id="3" name="Picture 2" descr="Screenshot of 2020-21 “Student Eligible for IRS DRT” view.&#10;&#10;Displayed when the student opts not to use the IRS DRT and enters their information manually.&#10;" title="2020-21 “Student Eligible for IRS DRT” view."/>
          <p:cNvPicPr>
            <a:picLocks noChangeAspect="1"/>
          </p:cNvPicPr>
          <p:nvPr/>
        </p:nvPicPr>
        <p:blipFill>
          <a:blip r:embed="rId3"/>
          <a:stretch>
            <a:fillRect/>
          </a:stretch>
        </p:blipFill>
        <p:spPr>
          <a:xfrm>
            <a:off x="2590800" y="714756"/>
            <a:ext cx="4069080" cy="2802397"/>
          </a:xfrm>
          <a:prstGeom prst="rect">
            <a:avLst/>
          </a:prstGeom>
        </p:spPr>
      </p:pic>
    </p:spTree>
    <p:extLst>
      <p:ext uri="{BB962C8B-B14F-4D97-AF65-F5344CB8AC3E}">
        <p14:creationId xmlns:p14="http://schemas.microsoft.com/office/powerpoint/2010/main" val="41526405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EAEAEB"/>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IRS Info - Independent</a:t>
            </a:r>
            <a:endParaRPr lang="en-US" dirty="0"/>
          </a:p>
        </p:txBody>
      </p:sp>
      <p:pic>
        <p:nvPicPr>
          <p:cNvPr id="5" name="Picture 4" descr="Screenshot of 2020-21 “Student IRS Info” view.&#10;" title="2020-21 “Student IRS Info” view."/>
          <p:cNvPicPr>
            <a:picLocks noChangeAspect="1"/>
          </p:cNvPicPr>
          <p:nvPr/>
        </p:nvPicPr>
        <p:blipFill>
          <a:blip r:embed="rId3"/>
          <a:stretch>
            <a:fillRect/>
          </a:stretch>
        </p:blipFill>
        <p:spPr>
          <a:xfrm>
            <a:off x="2514600" y="737068"/>
            <a:ext cx="4069080" cy="2338035"/>
          </a:xfrm>
          <a:prstGeom prst="rect">
            <a:avLst/>
          </a:prstGeom>
        </p:spPr>
      </p:pic>
    </p:spTree>
    <p:extLst>
      <p:ext uri="{BB962C8B-B14F-4D97-AF65-F5344CB8AC3E}">
        <p14:creationId xmlns:p14="http://schemas.microsoft.com/office/powerpoint/2010/main" val="30378336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EAEAEB"/>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Income from Work - Independent</a:t>
            </a:r>
            <a:endParaRPr lang="en-US" dirty="0"/>
          </a:p>
        </p:txBody>
      </p:sp>
      <p:pic>
        <p:nvPicPr>
          <p:cNvPr id="4" name="Picture 3" descr="Screenshot of 2020-21 “Student Income from Work” view.&#10;" title="2020-21 “Student Income from Work” view."/>
          <p:cNvPicPr>
            <a:picLocks noChangeAspect="1"/>
          </p:cNvPicPr>
          <p:nvPr/>
        </p:nvPicPr>
        <p:blipFill>
          <a:blip r:embed="rId3"/>
          <a:stretch>
            <a:fillRect/>
          </a:stretch>
        </p:blipFill>
        <p:spPr>
          <a:xfrm>
            <a:off x="2537460" y="742950"/>
            <a:ext cx="4069080" cy="2366653"/>
          </a:xfrm>
          <a:prstGeom prst="rect">
            <a:avLst/>
          </a:prstGeom>
        </p:spPr>
      </p:pic>
    </p:spTree>
    <p:extLst>
      <p:ext uri="{BB962C8B-B14F-4D97-AF65-F5344CB8AC3E}">
        <p14:creationId xmlns:p14="http://schemas.microsoft.com/office/powerpoint/2010/main" val="11506525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EAEAEB"/>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Additional</a:t>
            </a:r>
            <a:r>
              <a:rPr lang="en-US" sz="2800" kern="1200" baseline="0" dirty="0">
                <a:solidFill>
                  <a:schemeClr val="bg1"/>
                </a:solidFill>
                <a:effectLst/>
                <a:latin typeface="Arial"/>
                <a:ea typeface="+mj-ea"/>
                <a:cs typeface="Arial"/>
              </a:rPr>
              <a:t> IRS Info - Independent</a:t>
            </a:r>
            <a:endParaRPr lang="en-US" dirty="0"/>
          </a:p>
        </p:txBody>
      </p:sp>
      <p:pic>
        <p:nvPicPr>
          <p:cNvPr id="5" name="Picture 4" descr="Screenshot of 2020-21 “Student Additional IRS Info” view.&#10;" title="2020-21 “Student Additional IRS Info” view."/>
          <p:cNvPicPr>
            <a:picLocks noChangeAspect="1"/>
          </p:cNvPicPr>
          <p:nvPr/>
        </p:nvPicPr>
        <p:blipFill>
          <a:blip r:embed="rId3"/>
          <a:stretch>
            <a:fillRect/>
          </a:stretch>
        </p:blipFill>
        <p:spPr>
          <a:xfrm>
            <a:off x="2667000" y="742950"/>
            <a:ext cx="4069080" cy="2343478"/>
          </a:xfrm>
          <a:prstGeom prst="rect">
            <a:avLst/>
          </a:prstGeom>
        </p:spPr>
      </p:pic>
    </p:spTree>
    <p:extLst>
      <p:ext uri="{BB962C8B-B14F-4D97-AF65-F5344CB8AC3E}">
        <p14:creationId xmlns:p14="http://schemas.microsoft.com/office/powerpoint/2010/main" val="1082844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EAEB"/>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Login – I am the Student</a:t>
            </a:r>
          </a:p>
        </p:txBody>
      </p:sp>
      <p:pic>
        <p:nvPicPr>
          <p:cNvPr id="2" name="Picture 1" descr="Screenshot of 2020-21 “Login” view with the “I am the student” option selected&#10;&#10;Note: The user has the option to choose one of three ways to login to the application; using an FSA ID, a verified email address or a verified phone number.&#10;" title="2020-21 “Login” view with the “I am the student” option selected"/>
          <p:cNvPicPr>
            <a:picLocks noChangeAspect="1"/>
          </p:cNvPicPr>
          <p:nvPr/>
        </p:nvPicPr>
        <p:blipFill>
          <a:blip r:embed="rId3"/>
          <a:stretch>
            <a:fillRect/>
          </a:stretch>
        </p:blipFill>
        <p:spPr>
          <a:xfrm>
            <a:off x="2560320" y="710045"/>
            <a:ext cx="4023360" cy="3520440"/>
          </a:xfrm>
          <a:prstGeom prst="rect">
            <a:avLst/>
          </a:prstGeom>
        </p:spPr>
      </p:pic>
    </p:spTree>
    <p:extLst>
      <p:ext uri="{BB962C8B-B14F-4D97-AF65-F5344CB8AC3E}">
        <p14:creationId xmlns:p14="http://schemas.microsoft.com/office/powerpoint/2010/main" val="36836901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EAEAEB"/>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Questions</a:t>
            </a:r>
            <a:r>
              <a:rPr lang="en-US" sz="2800" kern="1200" baseline="0" dirty="0">
                <a:solidFill>
                  <a:schemeClr val="bg1"/>
                </a:solidFill>
                <a:effectLst/>
                <a:latin typeface="Arial"/>
                <a:ea typeface="+mj-ea"/>
                <a:cs typeface="Arial"/>
              </a:rPr>
              <a:t> for Tax Filers Only - Independent</a:t>
            </a:r>
            <a:endParaRPr lang="en-US" dirty="0"/>
          </a:p>
        </p:txBody>
      </p:sp>
      <p:grpSp>
        <p:nvGrpSpPr>
          <p:cNvPr id="4" name="Group 3" descr="Screenshot of 2020-21 “Student Questions for Tax Filers Only” view.&#10;&#10;Note: Additional instructional text has been added to help students and parents answer the combat pay question correctly." title="2020-21 “Student Questions for Tax Filers Only” view."/>
          <p:cNvGrpSpPr/>
          <p:nvPr/>
        </p:nvGrpSpPr>
        <p:grpSpPr>
          <a:xfrm>
            <a:off x="2967925" y="729172"/>
            <a:ext cx="3204275" cy="3881148"/>
            <a:chOff x="2967925" y="729172"/>
            <a:chExt cx="3204275" cy="3881148"/>
          </a:xfrm>
        </p:grpSpPr>
        <p:pic>
          <p:nvPicPr>
            <p:cNvPr id="3" name="Picture 2" descr="Screenshot of 2020-21 “Student Questions for Tax Filers Only” view.&#10;&#10;Note: Additional instructional text has been added to help students and parents answer the combat pay question correctly.&#10;&#10;" title="2020-21 “Student Questions for Tax Filers Only” view."/>
            <p:cNvPicPr>
              <a:picLocks noChangeAspect="1"/>
            </p:cNvPicPr>
            <p:nvPr/>
          </p:nvPicPr>
          <p:blipFill>
            <a:blip r:embed="rId3"/>
            <a:stretch>
              <a:fillRect/>
            </a:stretch>
          </p:blipFill>
          <p:spPr>
            <a:xfrm>
              <a:off x="2971800" y="729172"/>
              <a:ext cx="3200400" cy="3881148"/>
            </a:xfrm>
            <a:prstGeom prst="rect">
              <a:avLst/>
            </a:prstGeom>
          </p:spPr>
        </p:pic>
        <p:sp>
          <p:nvSpPr>
            <p:cNvPr id="5" name="Rectangle 4" descr="Red Box used to highlight updates to the combat pay question." title="Red Box"/>
            <p:cNvSpPr/>
            <p:nvPr/>
          </p:nvSpPr>
          <p:spPr>
            <a:xfrm>
              <a:off x="2967925" y="1733550"/>
              <a:ext cx="2819400" cy="3048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542571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EEEEEF"/>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Additional</a:t>
            </a:r>
            <a:r>
              <a:rPr lang="en-US" sz="2800" kern="1200" baseline="0" dirty="0">
                <a:solidFill>
                  <a:schemeClr val="bg1"/>
                </a:solidFill>
                <a:effectLst/>
                <a:latin typeface="Arial"/>
                <a:ea typeface="+mj-ea"/>
                <a:cs typeface="Arial"/>
              </a:rPr>
              <a:t> Financial Info - Independent</a:t>
            </a:r>
            <a:endParaRPr lang="en-US" dirty="0"/>
          </a:p>
        </p:txBody>
      </p:sp>
      <p:pic>
        <p:nvPicPr>
          <p:cNvPr id="4" name="Picture 3" descr="Screenshot of 2020-21 “Student Additional Financial Info” view.&#10;" title="2020-21 “Student Additional Financial Info” view."/>
          <p:cNvPicPr>
            <a:picLocks noChangeAspect="1"/>
          </p:cNvPicPr>
          <p:nvPr/>
        </p:nvPicPr>
        <p:blipFill>
          <a:blip r:embed="rId3"/>
          <a:stretch>
            <a:fillRect/>
          </a:stretch>
        </p:blipFill>
        <p:spPr>
          <a:xfrm>
            <a:off x="2537460" y="731161"/>
            <a:ext cx="4069080" cy="3547009"/>
          </a:xfrm>
          <a:prstGeom prst="rect">
            <a:avLst/>
          </a:prstGeom>
        </p:spPr>
      </p:pic>
    </p:spTree>
    <p:extLst>
      <p:ext uri="{BB962C8B-B14F-4D97-AF65-F5344CB8AC3E}">
        <p14:creationId xmlns:p14="http://schemas.microsoft.com/office/powerpoint/2010/main" val="373869501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3F3F4"/>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Untaxed Income - Independent</a:t>
            </a:r>
            <a:endParaRPr lang="en-US" dirty="0"/>
          </a:p>
        </p:txBody>
      </p:sp>
      <p:pic>
        <p:nvPicPr>
          <p:cNvPr id="4" name="Picture 3" descr="Screenshot of 2020-21 “Student Untaxed Income” view.&#10;" title="2020-21 “Student Untaxed Income” view."/>
          <p:cNvPicPr>
            <a:picLocks noChangeAspect="1"/>
          </p:cNvPicPr>
          <p:nvPr/>
        </p:nvPicPr>
        <p:blipFill>
          <a:blip r:embed="rId3"/>
          <a:stretch>
            <a:fillRect/>
          </a:stretch>
        </p:blipFill>
        <p:spPr>
          <a:xfrm>
            <a:off x="2971800" y="694459"/>
            <a:ext cx="3200400" cy="4048991"/>
          </a:xfrm>
          <a:prstGeom prst="rect">
            <a:avLst/>
          </a:prstGeom>
        </p:spPr>
      </p:pic>
    </p:spTree>
    <p:extLst>
      <p:ext uri="{BB962C8B-B14F-4D97-AF65-F5344CB8AC3E}">
        <p14:creationId xmlns:p14="http://schemas.microsoft.com/office/powerpoint/2010/main" val="22432173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EEEEEF"/>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Assets – Independent</a:t>
            </a:r>
            <a:endParaRPr lang="en-US" dirty="0"/>
          </a:p>
        </p:txBody>
      </p:sp>
      <p:pic>
        <p:nvPicPr>
          <p:cNvPr id="4" name="Picture 3" descr="Screenshot of 2020-21 “Student Assets” view.&#10;" title="2020-21 “Student Assets” view."/>
          <p:cNvPicPr>
            <a:picLocks noChangeAspect="1"/>
          </p:cNvPicPr>
          <p:nvPr/>
        </p:nvPicPr>
        <p:blipFill>
          <a:blip r:embed="rId3"/>
          <a:stretch>
            <a:fillRect/>
          </a:stretch>
        </p:blipFill>
        <p:spPr>
          <a:xfrm>
            <a:off x="2537460" y="711453"/>
            <a:ext cx="4069080" cy="3028631"/>
          </a:xfrm>
          <a:prstGeom prst="rect">
            <a:avLst/>
          </a:prstGeom>
        </p:spPr>
      </p:pic>
    </p:spTree>
    <p:extLst>
      <p:ext uri="{BB962C8B-B14F-4D97-AF65-F5344CB8AC3E}">
        <p14:creationId xmlns:p14="http://schemas.microsoft.com/office/powerpoint/2010/main" val="37407147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3F3F4"/>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Sign &amp;</a:t>
            </a:r>
            <a:r>
              <a:rPr lang="en-US" sz="2800" kern="1200" baseline="0" dirty="0">
                <a:solidFill>
                  <a:schemeClr val="bg1"/>
                </a:solidFill>
                <a:effectLst/>
                <a:latin typeface="Arial"/>
                <a:ea typeface="+mj-ea"/>
                <a:cs typeface="Arial"/>
              </a:rPr>
              <a:t> Submit</a:t>
            </a:r>
            <a:endParaRPr lang="en-US" dirty="0"/>
          </a:p>
        </p:txBody>
      </p:sp>
      <p:pic>
        <p:nvPicPr>
          <p:cNvPr id="4" name="Picture 3" descr="Screenshot of 2020-21 “Preparer Info” view.&#10;&#10;Note: This is the first view of Preparer Info section.&#10;&#10;" title="2020-21 “Preparer Info” view."/>
          <p:cNvPicPr>
            <a:picLocks noChangeAspect="1"/>
          </p:cNvPicPr>
          <p:nvPr/>
        </p:nvPicPr>
        <p:blipFill>
          <a:blip r:embed="rId3"/>
          <a:stretch>
            <a:fillRect/>
          </a:stretch>
        </p:blipFill>
        <p:spPr>
          <a:xfrm>
            <a:off x="2537460" y="742950"/>
            <a:ext cx="4069080" cy="2504049"/>
          </a:xfrm>
          <a:prstGeom prst="rect">
            <a:avLst/>
          </a:prstGeom>
        </p:spPr>
      </p:pic>
    </p:spTree>
    <p:extLst>
      <p:ext uri="{BB962C8B-B14F-4D97-AF65-F5344CB8AC3E}">
        <p14:creationId xmlns:p14="http://schemas.microsoft.com/office/powerpoint/2010/main" val="40282392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EEEEEF"/>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FAFSA Summary - Student Demographics and School Selection - Independent</a:t>
            </a:r>
            <a:endParaRPr lang="en-US" dirty="0"/>
          </a:p>
        </p:txBody>
      </p:sp>
      <p:pic>
        <p:nvPicPr>
          <p:cNvPr id="5" name="Picture 4" descr="Screenshot of 2020-21 “FAFSA Summary” view for independent student– Student Demographics and School Selection. &#10;" title="2020-21 “FAFSA Summary” view for independent student– Student Demographics and School Selection. "/>
          <p:cNvPicPr>
            <a:picLocks noChangeAspect="1"/>
          </p:cNvPicPr>
          <p:nvPr/>
        </p:nvPicPr>
        <p:blipFill>
          <a:blip r:embed="rId3"/>
          <a:stretch>
            <a:fillRect/>
          </a:stretch>
        </p:blipFill>
        <p:spPr>
          <a:xfrm>
            <a:off x="1240536" y="666750"/>
            <a:ext cx="6705600" cy="3941806"/>
          </a:xfrm>
          <a:prstGeom prst="rect">
            <a:avLst/>
          </a:prstGeom>
        </p:spPr>
      </p:pic>
    </p:spTree>
    <p:extLst>
      <p:ext uri="{BB962C8B-B14F-4D97-AF65-F5344CB8AC3E}">
        <p14:creationId xmlns:p14="http://schemas.microsoft.com/office/powerpoint/2010/main" val="9237688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3F3F4"/>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FAFSA Summary - Dependency Status and Student Financials - Independent</a:t>
            </a:r>
            <a:endParaRPr lang="en-US" dirty="0"/>
          </a:p>
        </p:txBody>
      </p:sp>
      <p:pic>
        <p:nvPicPr>
          <p:cNvPr id="6" name="Picture 5" descr="Screenshot of 2020-21 “FAFSA Summary” view for independent student – Dependency Status and Student Financials.&#10;" title="2020-21 “FAFSA Summary” view for independent student – Dependency Status and Student Financials."/>
          <p:cNvPicPr>
            <a:picLocks noChangeAspect="1"/>
          </p:cNvPicPr>
          <p:nvPr/>
        </p:nvPicPr>
        <p:blipFill>
          <a:blip r:embed="rId3"/>
          <a:stretch>
            <a:fillRect/>
          </a:stretch>
        </p:blipFill>
        <p:spPr>
          <a:xfrm>
            <a:off x="1219200" y="671805"/>
            <a:ext cx="6705600" cy="4015607"/>
          </a:xfrm>
          <a:prstGeom prst="rect">
            <a:avLst/>
          </a:prstGeom>
        </p:spPr>
      </p:pic>
    </p:spTree>
    <p:extLst>
      <p:ext uri="{BB962C8B-B14F-4D97-AF65-F5344CB8AC3E}">
        <p14:creationId xmlns:p14="http://schemas.microsoft.com/office/powerpoint/2010/main" val="38889875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3F3F4"/>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FAFSA Summary - Sign &amp; Submit - Independent</a:t>
            </a:r>
            <a:endParaRPr lang="en-US" dirty="0"/>
          </a:p>
        </p:txBody>
      </p:sp>
      <p:pic>
        <p:nvPicPr>
          <p:cNvPr id="3" name="Picture 2" descr="Screenshot of 2020-21 “FAFSA Summary” view for independent student – Sign &amp; Submit.&#10;" title="2020-21 “FAFSA Summary” view for independent student – Sign &amp; Submit."/>
          <p:cNvPicPr>
            <a:picLocks noChangeAspect="1"/>
          </p:cNvPicPr>
          <p:nvPr/>
        </p:nvPicPr>
        <p:blipFill>
          <a:blip r:embed="rId3"/>
          <a:stretch>
            <a:fillRect/>
          </a:stretch>
        </p:blipFill>
        <p:spPr>
          <a:xfrm>
            <a:off x="3048000" y="742950"/>
            <a:ext cx="3048000" cy="3952048"/>
          </a:xfrm>
          <a:prstGeom prst="rect">
            <a:avLst/>
          </a:prstGeom>
        </p:spPr>
      </p:pic>
    </p:spTree>
    <p:extLst>
      <p:ext uri="{BB962C8B-B14F-4D97-AF65-F5344CB8AC3E}">
        <p14:creationId xmlns:p14="http://schemas.microsoft.com/office/powerpoint/2010/main" val="26277358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EEEEEF"/>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Agreement of Terms - Independent</a:t>
            </a:r>
            <a:endParaRPr lang="en-US" dirty="0"/>
          </a:p>
        </p:txBody>
      </p:sp>
      <p:pic>
        <p:nvPicPr>
          <p:cNvPr id="2" name="Picture 1" descr="Screenshot of 2020-21 “Agreement of Terms” view.&#10;" title="2020-21 “Agreement of Terms” view."/>
          <p:cNvPicPr>
            <a:picLocks noChangeAspect="1"/>
          </p:cNvPicPr>
          <p:nvPr/>
        </p:nvPicPr>
        <p:blipFill>
          <a:blip r:embed="rId3"/>
          <a:stretch>
            <a:fillRect/>
          </a:stretch>
        </p:blipFill>
        <p:spPr>
          <a:xfrm>
            <a:off x="2537460" y="742950"/>
            <a:ext cx="4069080" cy="3316685"/>
          </a:xfrm>
          <a:prstGeom prst="rect">
            <a:avLst/>
          </a:prstGeom>
        </p:spPr>
      </p:pic>
    </p:spTree>
    <p:extLst>
      <p:ext uri="{BB962C8B-B14F-4D97-AF65-F5344CB8AC3E}">
        <p14:creationId xmlns:p14="http://schemas.microsoft.com/office/powerpoint/2010/main" val="20904314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3F3F4"/>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Signature Options - Independent</a:t>
            </a:r>
            <a:endParaRPr lang="en-US" dirty="0"/>
          </a:p>
        </p:txBody>
      </p:sp>
      <p:pic>
        <p:nvPicPr>
          <p:cNvPr id="5" name="Picture 4" descr="Screenshot of 2020-21 “Signature Options” view.&#10;" title="2020-21 “Signature Options” view."/>
          <p:cNvPicPr>
            <a:picLocks noChangeAspect="1"/>
          </p:cNvPicPr>
          <p:nvPr/>
        </p:nvPicPr>
        <p:blipFill>
          <a:blip r:embed="rId3"/>
          <a:stretch>
            <a:fillRect/>
          </a:stretch>
        </p:blipFill>
        <p:spPr>
          <a:xfrm>
            <a:off x="2537460" y="742950"/>
            <a:ext cx="4069080" cy="2897679"/>
          </a:xfrm>
          <a:prstGeom prst="rect">
            <a:avLst/>
          </a:prstGeom>
        </p:spPr>
      </p:pic>
    </p:spTree>
    <p:extLst>
      <p:ext uri="{BB962C8B-B14F-4D97-AF65-F5344CB8AC3E}">
        <p14:creationId xmlns:p14="http://schemas.microsoft.com/office/powerpoint/2010/main" val="718835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F0F0"/>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dirty="0"/>
              <a:t>Login – I am the Parent, Preparer</a:t>
            </a:r>
            <a:r>
              <a:rPr lang="en-US" baseline="0" dirty="0"/>
              <a:t> or Student from a Freely Associated State</a:t>
            </a:r>
            <a:endParaRPr lang="en-US" dirty="0"/>
          </a:p>
        </p:txBody>
      </p:sp>
      <p:pic>
        <p:nvPicPr>
          <p:cNvPr id="4" name="Picture 3" descr="Screenshot of 2020-21 “Login” view with the “I am a parent, preparer, or student from a Freely Associated State” option selected. &#10;&#10;The SSN is now masked by default and users have the ability to check the “Show SSN” box if they wish to see what is being typed in.&#10;" title="2020-21 “Login” view with the “I am a parent, preparer, or student from a Freely Associated State” option selected. "/>
          <p:cNvPicPr>
            <a:picLocks noChangeAspect="1"/>
          </p:cNvPicPr>
          <p:nvPr/>
        </p:nvPicPr>
        <p:blipFill>
          <a:blip r:embed="rId3"/>
          <a:stretch>
            <a:fillRect/>
          </a:stretch>
        </p:blipFill>
        <p:spPr>
          <a:xfrm>
            <a:off x="2549551" y="738112"/>
            <a:ext cx="4044898" cy="3973307"/>
          </a:xfrm>
          <a:prstGeom prst="rect">
            <a:avLst/>
          </a:prstGeom>
        </p:spPr>
      </p:pic>
    </p:spTree>
    <p:extLst>
      <p:ext uri="{BB962C8B-B14F-4D97-AF65-F5344CB8AC3E}">
        <p14:creationId xmlns:p14="http://schemas.microsoft.com/office/powerpoint/2010/main" val="39945003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Signature Status - Independent</a:t>
            </a:r>
            <a:endParaRPr lang="en-US" dirty="0"/>
          </a:p>
        </p:txBody>
      </p:sp>
      <p:pic>
        <p:nvPicPr>
          <p:cNvPr id="3" name="Picture 2" descr="Screenshot of 2020-21 “Signature Status” view.&#10;" title="2020-21 “Signature Status” view."/>
          <p:cNvPicPr>
            <a:picLocks noChangeAspect="1"/>
          </p:cNvPicPr>
          <p:nvPr/>
        </p:nvPicPr>
        <p:blipFill>
          <a:blip r:embed="rId3"/>
          <a:stretch>
            <a:fillRect/>
          </a:stretch>
        </p:blipFill>
        <p:spPr>
          <a:xfrm>
            <a:off x="2514600" y="742950"/>
            <a:ext cx="4114800" cy="3306443"/>
          </a:xfrm>
          <a:prstGeom prst="rect">
            <a:avLst/>
          </a:prstGeom>
        </p:spPr>
      </p:pic>
    </p:spTree>
    <p:extLst>
      <p:ext uri="{BB962C8B-B14F-4D97-AF65-F5344CB8AC3E}">
        <p14:creationId xmlns:p14="http://schemas.microsoft.com/office/powerpoint/2010/main" val="4708388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3F3F4"/>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Confirmation Page - Independent</a:t>
            </a:r>
            <a:endParaRPr lang="en-US" dirty="0"/>
          </a:p>
        </p:txBody>
      </p:sp>
      <p:pic>
        <p:nvPicPr>
          <p:cNvPr id="7" name="Picture 6" descr="Screenshot of 2020-21 “Confirmation Page” view.&#10;&#10;Students are offered the option to transfer some of the student information and start a state aid application.  In this instance the student can start an Iowa State Aid application.&#10;&#10;" title="2020-21 “Confirmation Page” view."/>
          <p:cNvPicPr>
            <a:picLocks noChangeAspect="1"/>
          </p:cNvPicPr>
          <p:nvPr/>
        </p:nvPicPr>
        <p:blipFill>
          <a:blip r:embed="rId3"/>
          <a:stretch>
            <a:fillRect/>
          </a:stretch>
        </p:blipFill>
        <p:spPr>
          <a:xfrm>
            <a:off x="1143000" y="819150"/>
            <a:ext cx="6858000" cy="3105610"/>
          </a:xfrm>
          <a:prstGeom prst="rect">
            <a:avLst/>
          </a:prstGeom>
        </p:spPr>
      </p:pic>
    </p:spTree>
    <p:extLst>
      <p:ext uri="{BB962C8B-B14F-4D97-AF65-F5344CB8AC3E}">
        <p14:creationId xmlns:p14="http://schemas.microsoft.com/office/powerpoint/2010/main" val="10154909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My FAFSA views</a:t>
            </a:r>
          </a:p>
        </p:txBody>
      </p:sp>
      <p:sp>
        <p:nvSpPr>
          <p:cNvPr id="5"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dirty="0"/>
          </a:p>
          <a:p>
            <a:pPr marL="0" indent="0">
              <a:buNone/>
            </a:pPr>
            <a:endParaRPr lang="en-US" altLang="en-US" dirty="0"/>
          </a:p>
          <a:p>
            <a:pPr marL="0" indent="0">
              <a:buNone/>
            </a:pPr>
            <a:r>
              <a:rPr lang="en-US" altLang="en-US" sz="4000" dirty="0"/>
              <a:t>My FAFSA views</a:t>
            </a:r>
          </a:p>
          <a:p>
            <a:endParaRPr lang="en-US" altLang="en-US" dirty="0"/>
          </a:p>
        </p:txBody>
      </p:sp>
    </p:spTree>
    <p:extLst>
      <p:ext uri="{BB962C8B-B14F-4D97-AF65-F5344CB8AC3E}">
        <p14:creationId xmlns:p14="http://schemas.microsoft.com/office/powerpoint/2010/main" val="7722714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My FAFSA views</a:t>
            </a:r>
            <a:r>
              <a:rPr lang="en-US" baseline="0" dirty="0"/>
              <a:t> overview</a:t>
            </a:r>
            <a:endParaRPr lang="en-US" dirty="0"/>
          </a:p>
        </p:txBody>
      </p:sp>
      <p:sp>
        <p:nvSpPr>
          <p:cNvPr id="5"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u="sng" dirty="0">
                <a:latin typeface="Arial" charset="0"/>
              </a:rPr>
              <a:t>My FAFSA</a:t>
            </a:r>
            <a:r>
              <a:rPr lang="en-US" altLang="en-US" i="1" u="sng" dirty="0">
                <a:latin typeface="Arial" charset="0"/>
              </a:rPr>
              <a:t> </a:t>
            </a:r>
            <a:r>
              <a:rPr lang="en-US" altLang="en-US" u="sng" dirty="0">
                <a:latin typeface="Arial" charset="0"/>
              </a:rPr>
              <a:t>view                                              </a:t>
            </a:r>
            <a:endParaRPr lang="en-US" altLang="en-US" dirty="0"/>
          </a:p>
          <a:p>
            <a:r>
              <a:rPr lang="en-US" altLang="en-US" sz="1400" dirty="0"/>
              <a:t>The My FAFSA view is a navigation tool for the applicant when accessing the fafsa.gov site.</a:t>
            </a:r>
          </a:p>
          <a:p>
            <a:r>
              <a:rPr lang="en-US" altLang="en-US" sz="1400" dirty="0"/>
              <a:t>The view provides the following dynamic options and messaging based on the status of the student’s FAFSA:</a:t>
            </a:r>
          </a:p>
          <a:p>
            <a:pPr lvl="1"/>
            <a:r>
              <a:rPr lang="en-US" altLang="en-US" sz="1400" dirty="0"/>
              <a:t>Start a 2020-21 FAFSA</a:t>
            </a:r>
          </a:p>
          <a:p>
            <a:pPr lvl="1"/>
            <a:r>
              <a:rPr lang="en-US" altLang="en-US" sz="1400" dirty="0"/>
              <a:t>Complete and submit a FAFSA Renewal</a:t>
            </a:r>
          </a:p>
          <a:p>
            <a:pPr lvl="1"/>
            <a:r>
              <a:rPr lang="en-US" altLang="en-US" sz="1400" dirty="0"/>
              <a:t>Action Required</a:t>
            </a:r>
          </a:p>
          <a:p>
            <a:pPr lvl="1"/>
            <a:r>
              <a:rPr lang="en-US" altLang="en-US" sz="1400" dirty="0"/>
              <a:t>Continue or Start Over</a:t>
            </a:r>
          </a:p>
          <a:p>
            <a:pPr lvl="1"/>
            <a:r>
              <a:rPr lang="en-US" altLang="en-US" sz="1400" dirty="0"/>
              <a:t>Application Processed Successfully</a:t>
            </a:r>
          </a:p>
          <a:p>
            <a:pPr lvl="1"/>
            <a:r>
              <a:rPr lang="en-US" altLang="en-US" sz="1400" dirty="0"/>
              <a:t>Make FAFSA Corrections</a:t>
            </a:r>
          </a:p>
          <a:p>
            <a:pPr lvl="1"/>
            <a:r>
              <a:rPr lang="en-US" altLang="en-US" sz="1400" dirty="0"/>
              <a:t>View the Student Aid Report (SAR)</a:t>
            </a:r>
          </a:p>
          <a:p>
            <a:pPr lvl="1"/>
            <a:r>
              <a:rPr lang="en-US" altLang="en-US" sz="1400" dirty="0"/>
              <a:t>View Correction History</a:t>
            </a:r>
          </a:p>
          <a:p>
            <a:pPr lvl="1"/>
            <a:r>
              <a:rPr lang="en-US" altLang="en-US" sz="1400" dirty="0"/>
              <a:t>Create a shareable file with some of your student information using MyStudentData Download</a:t>
            </a:r>
          </a:p>
          <a:p>
            <a:pPr lvl="1"/>
            <a:r>
              <a:rPr lang="en-US" altLang="en-US" sz="1400" dirty="0"/>
              <a:t>Provide Missing Signatures</a:t>
            </a:r>
          </a:p>
          <a:p>
            <a:pPr lvl="1"/>
            <a:r>
              <a:rPr lang="en-US" altLang="en-US" sz="1400" dirty="0"/>
              <a:t>User Account Management</a:t>
            </a:r>
            <a:endParaRPr lang="en-US" altLang="en-US" dirty="0"/>
          </a:p>
          <a:p>
            <a:endParaRPr lang="en-US" altLang="en-US" dirty="0"/>
          </a:p>
        </p:txBody>
      </p:sp>
    </p:spTree>
    <p:extLst>
      <p:ext uri="{BB962C8B-B14F-4D97-AF65-F5344CB8AC3E}">
        <p14:creationId xmlns:p14="http://schemas.microsoft.com/office/powerpoint/2010/main" val="179430243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dirty="0"/>
              <a:t>Get Started – My FAFSA view</a:t>
            </a:r>
          </a:p>
        </p:txBody>
      </p:sp>
      <p:pic>
        <p:nvPicPr>
          <p:cNvPr id="3" name="Picture 2" descr="Screenshot of 2020-21 “Get Started” view.&#10;&#10;If a transaction is not found when the user logs in they will be presented with the 2020-21 “Get Started” view.&#10;&#10;" title="2020-21 “Get Started” view."/>
          <p:cNvPicPr>
            <a:picLocks noChangeAspect="1"/>
          </p:cNvPicPr>
          <p:nvPr/>
        </p:nvPicPr>
        <p:blipFill>
          <a:blip r:embed="rId3"/>
          <a:stretch>
            <a:fillRect/>
          </a:stretch>
        </p:blipFill>
        <p:spPr>
          <a:xfrm>
            <a:off x="2438400" y="703593"/>
            <a:ext cx="4114800" cy="4020807"/>
          </a:xfrm>
          <a:prstGeom prst="rect">
            <a:avLst/>
          </a:prstGeom>
        </p:spPr>
      </p:pic>
    </p:spTree>
    <p:extLst>
      <p:ext uri="{BB962C8B-B14F-4D97-AF65-F5344CB8AC3E}">
        <p14:creationId xmlns:p14="http://schemas.microsoft.com/office/powerpoint/2010/main" val="3952565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3F3F4"/>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dirty="0"/>
              <a:t>Renewal – My FAFSA view</a:t>
            </a:r>
          </a:p>
        </p:txBody>
      </p:sp>
      <p:pic>
        <p:nvPicPr>
          <p:cNvPr id="3" name="Picture 2" descr="Screenshot of 20-21 &quot;Renewal&quot; view.&#10;&#10;A renewal FAFSA exists when the applicant has a FAFSA with a valid EFC from the previous year. Selecting “FAFSA Renewal” allows the applicant to prefill the current year’s FAFSA with some data from last year’s application.&#10;" title="20-21 &quot;Renewal&quot; view."/>
          <p:cNvPicPr>
            <a:picLocks noChangeAspect="1"/>
          </p:cNvPicPr>
          <p:nvPr/>
        </p:nvPicPr>
        <p:blipFill>
          <a:blip r:embed="rId3"/>
          <a:stretch>
            <a:fillRect/>
          </a:stretch>
        </p:blipFill>
        <p:spPr>
          <a:xfrm>
            <a:off x="2362200" y="677269"/>
            <a:ext cx="4267200" cy="4047131"/>
          </a:xfrm>
          <a:prstGeom prst="rect">
            <a:avLst/>
          </a:prstGeom>
        </p:spPr>
      </p:pic>
    </p:spTree>
    <p:extLst>
      <p:ext uri="{BB962C8B-B14F-4D97-AF65-F5344CB8AC3E}">
        <p14:creationId xmlns:p14="http://schemas.microsoft.com/office/powerpoint/2010/main" val="21500187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3F3F4"/>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dirty="0"/>
              <a:t>Further Action Required – My FAFSA view</a:t>
            </a:r>
          </a:p>
        </p:txBody>
      </p:sp>
      <p:pic>
        <p:nvPicPr>
          <p:cNvPr id="8" name="Picture 7" descr="Screenshot of 2020-21 “My FAFSA” view where further action is required.&#10;&#10;This page displays when the applicant has a non-missing signature error.  In this instance the applicant provided the same amount for both AGI and income taxes paid.&#10;" title="2020-21 “My FAFSA” view where further action is required."/>
          <p:cNvPicPr>
            <a:picLocks noChangeAspect="1"/>
          </p:cNvPicPr>
          <p:nvPr/>
        </p:nvPicPr>
        <p:blipFill>
          <a:blip r:embed="rId3"/>
          <a:stretch>
            <a:fillRect/>
          </a:stretch>
        </p:blipFill>
        <p:spPr>
          <a:xfrm>
            <a:off x="50636" y="971550"/>
            <a:ext cx="9071872" cy="3292464"/>
          </a:xfrm>
          <a:prstGeom prst="rect">
            <a:avLst/>
          </a:prstGeom>
        </p:spPr>
      </p:pic>
    </p:spTree>
    <p:extLst>
      <p:ext uri="{BB962C8B-B14F-4D97-AF65-F5344CB8AC3E}">
        <p14:creationId xmlns:p14="http://schemas.microsoft.com/office/powerpoint/2010/main" val="30743172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3F3F4"/>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dirty="0"/>
              <a:t>Continue or Start Over</a:t>
            </a:r>
            <a:r>
              <a:rPr lang="en-US" baseline="0" dirty="0"/>
              <a:t> – My FAFSA view</a:t>
            </a:r>
            <a:endParaRPr lang="en-US" dirty="0"/>
          </a:p>
        </p:txBody>
      </p:sp>
      <p:pic>
        <p:nvPicPr>
          <p:cNvPr id="3" name="Picture 2" descr="Screenshot of 2020-21 “My FAFSA” view where the applicant can choose to continue their application or start over.&#10;&#10;This page displays when the applicant has started an application, but exited out before submitting.&#10;" title="2020-21 “My FAFSA” view where the applicant can choose to continue their application or start over."/>
          <p:cNvPicPr>
            <a:picLocks noChangeAspect="1"/>
          </p:cNvPicPr>
          <p:nvPr/>
        </p:nvPicPr>
        <p:blipFill>
          <a:blip r:embed="rId3"/>
          <a:stretch>
            <a:fillRect/>
          </a:stretch>
        </p:blipFill>
        <p:spPr>
          <a:xfrm>
            <a:off x="2560320" y="680720"/>
            <a:ext cx="4023360" cy="3945128"/>
          </a:xfrm>
          <a:prstGeom prst="rect">
            <a:avLst/>
          </a:prstGeom>
        </p:spPr>
      </p:pic>
    </p:spTree>
    <p:extLst>
      <p:ext uri="{BB962C8B-B14F-4D97-AF65-F5344CB8AC3E}">
        <p14:creationId xmlns:p14="http://schemas.microsoft.com/office/powerpoint/2010/main" val="5848508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3F3F4"/>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dirty="0"/>
              <a:t>Processed Application – My FAFSA view </a:t>
            </a:r>
          </a:p>
        </p:txBody>
      </p:sp>
      <p:pic>
        <p:nvPicPr>
          <p:cNvPr id="4" name="Picture 3" descr="Screenshot of 2020-21 “My FAFSA” view where the applicant has a processed application.&#10;" title="2020-21 “My FAFSA” view where the applicant has a processed application."/>
          <p:cNvPicPr>
            <a:picLocks noChangeAspect="1"/>
          </p:cNvPicPr>
          <p:nvPr/>
        </p:nvPicPr>
        <p:blipFill>
          <a:blip r:embed="rId3"/>
          <a:stretch>
            <a:fillRect/>
          </a:stretch>
        </p:blipFill>
        <p:spPr>
          <a:xfrm>
            <a:off x="3124200" y="666750"/>
            <a:ext cx="2895600" cy="4014432"/>
          </a:xfrm>
          <a:prstGeom prst="rect">
            <a:avLst/>
          </a:prstGeom>
        </p:spPr>
      </p:pic>
    </p:spTree>
    <p:extLst>
      <p:ext uri="{BB962C8B-B14F-4D97-AF65-F5344CB8AC3E}">
        <p14:creationId xmlns:p14="http://schemas.microsoft.com/office/powerpoint/2010/main" val="26548717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Make FAFSA Corrections</a:t>
            </a:r>
          </a:p>
        </p:txBody>
      </p:sp>
      <p:sp>
        <p:nvSpPr>
          <p:cNvPr id="5"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dirty="0"/>
          </a:p>
          <a:p>
            <a:pPr marL="0" indent="0">
              <a:buNone/>
            </a:pPr>
            <a:endParaRPr lang="en-US" altLang="en-US" dirty="0"/>
          </a:p>
          <a:p>
            <a:pPr marL="0" indent="0">
              <a:buNone/>
            </a:pPr>
            <a:r>
              <a:rPr lang="en-US" altLang="en-US" sz="4000" dirty="0"/>
              <a:t>Make FAFSA Corrections</a:t>
            </a:r>
          </a:p>
          <a:p>
            <a:endParaRPr lang="en-US" altLang="en-US" dirty="0"/>
          </a:p>
        </p:txBody>
      </p:sp>
    </p:spTree>
    <p:extLst>
      <p:ext uri="{BB962C8B-B14F-4D97-AF65-F5344CB8AC3E}">
        <p14:creationId xmlns:p14="http://schemas.microsoft.com/office/powerpoint/2010/main" val="816405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5" name="Title 4" hidden="1"/>
          <p:cNvSpPr>
            <a:spLocks noGrp="1"/>
          </p:cNvSpPr>
          <p:nvPr>
            <p:ph type="title"/>
          </p:nvPr>
        </p:nvSpPr>
        <p:spPr>
          <a:prstGeom prst="rect">
            <a:avLst/>
          </a:prstGeom>
        </p:spPr>
        <p:txBody>
          <a:bodyPr lIns="68580" tIns="34290" rIns="68580" bIns="34290"/>
          <a:lstStyle/>
          <a:p>
            <a:r>
              <a:rPr lang="en-US" dirty="0"/>
              <a:t>Disclaimer</a:t>
            </a:r>
          </a:p>
        </p:txBody>
      </p:sp>
      <p:pic>
        <p:nvPicPr>
          <p:cNvPr id="3" name="Picture 2" descr="Screenshot of 2020-21 “Disclaimer” view.&#10;" title="2020-21 “Disclaimer” view."/>
          <p:cNvPicPr>
            <a:picLocks noChangeAspect="1"/>
          </p:cNvPicPr>
          <p:nvPr/>
        </p:nvPicPr>
        <p:blipFill>
          <a:blip r:embed="rId3"/>
          <a:stretch>
            <a:fillRect/>
          </a:stretch>
        </p:blipFill>
        <p:spPr>
          <a:xfrm>
            <a:off x="2560320" y="685831"/>
            <a:ext cx="4023360" cy="3020041"/>
          </a:xfrm>
          <a:prstGeom prst="rect">
            <a:avLst/>
          </a:prstGeom>
        </p:spPr>
      </p:pic>
    </p:spTree>
    <p:extLst>
      <p:ext uri="{BB962C8B-B14F-4D97-AF65-F5344CB8AC3E}">
        <p14:creationId xmlns:p14="http://schemas.microsoft.com/office/powerpoint/2010/main" val="243340616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My FAFSA – FAFSA Corrections</a:t>
            </a:r>
            <a:endParaRPr lang="en-US" dirty="0"/>
          </a:p>
        </p:txBody>
      </p:sp>
      <p:grpSp>
        <p:nvGrpSpPr>
          <p:cNvPr id="5" name="Group 4" descr="Screenshots of 2020-21 “My FAFSA” view where the user can make corrections and close up of Make FAFSA Corrections Link." title="2020-21 “My FAFSA” view where the user can make corrections and Make FAFSA Corrections Link"/>
          <p:cNvGrpSpPr/>
          <p:nvPr/>
        </p:nvGrpSpPr>
        <p:grpSpPr>
          <a:xfrm>
            <a:off x="685800" y="666750"/>
            <a:ext cx="8158648" cy="4038600"/>
            <a:chOff x="685800" y="666750"/>
            <a:chExt cx="8158648" cy="4038600"/>
          </a:xfrm>
        </p:grpSpPr>
        <p:pic>
          <p:nvPicPr>
            <p:cNvPr id="3" name="Picture 2" descr="Screenshot of 2020-21 “My FAFSA” view where the user can make corrections.&#10;" title="2020-21 “My FAFSA” view where the user can make corrections."/>
            <p:cNvPicPr>
              <a:picLocks noChangeAspect="1"/>
            </p:cNvPicPr>
            <p:nvPr/>
          </p:nvPicPr>
          <p:blipFill>
            <a:blip r:embed="rId3"/>
            <a:stretch>
              <a:fillRect/>
            </a:stretch>
          </p:blipFill>
          <p:spPr>
            <a:xfrm>
              <a:off x="685800" y="666750"/>
              <a:ext cx="3169179" cy="4038600"/>
            </a:xfrm>
            <a:prstGeom prst="rect">
              <a:avLst/>
            </a:prstGeom>
          </p:spPr>
        </p:pic>
        <p:pic>
          <p:nvPicPr>
            <p:cNvPr id="4" name="Picture 3" descr="Screenshot of Close up of Make FAFSA Corrections Link&#10;&#10;" title="Close up of Make FAFSA Corrections Link"/>
            <p:cNvPicPr>
              <a:picLocks noChangeAspect="1"/>
            </p:cNvPicPr>
            <p:nvPr/>
          </p:nvPicPr>
          <p:blipFill>
            <a:blip r:embed="rId4"/>
            <a:stretch>
              <a:fillRect/>
            </a:stretch>
          </p:blipFill>
          <p:spPr>
            <a:xfrm>
              <a:off x="4191000" y="2333625"/>
              <a:ext cx="4653448" cy="704850"/>
            </a:xfrm>
            <a:prstGeom prst="rect">
              <a:avLst/>
            </a:prstGeom>
          </p:spPr>
        </p:pic>
        <p:sp>
          <p:nvSpPr>
            <p:cNvPr id="6" name="Right Arrow 5" descr="Red Arrow pointing ot Make FAFSA Corrections Link." title="Red Arrow"/>
            <p:cNvSpPr/>
            <p:nvPr/>
          </p:nvSpPr>
          <p:spPr>
            <a:xfrm>
              <a:off x="4267200" y="2647950"/>
              <a:ext cx="228600" cy="1524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5930768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3F3F4"/>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Save Key – FAFSA Corrections</a:t>
            </a:r>
            <a:endParaRPr lang="en-US" dirty="0"/>
          </a:p>
        </p:txBody>
      </p:sp>
      <p:pic>
        <p:nvPicPr>
          <p:cNvPr id="3" name="Picture 2" descr="Screenshot of 2020-21 “Make Corrections” view for save key creation.&#10;" title="2020-21 “Make Corrections” view for save key creation."/>
          <p:cNvPicPr>
            <a:picLocks noChangeAspect="1"/>
          </p:cNvPicPr>
          <p:nvPr/>
        </p:nvPicPr>
        <p:blipFill>
          <a:blip r:embed="rId3"/>
          <a:stretch>
            <a:fillRect/>
          </a:stretch>
        </p:blipFill>
        <p:spPr>
          <a:xfrm>
            <a:off x="2514600" y="742950"/>
            <a:ext cx="4114800" cy="2520966"/>
          </a:xfrm>
          <a:prstGeom prst="rect">
            <a:avLst/>
          </a:prstGeom>
        </p:spPr>
      </p:pic>
    </p:spTree>
    <p:extLst>
      <p:ext uri="{BB962C8B-B14F-4D97-AF65-F5344CB8AC3E}">
        <p14:creationId xmlns:p14="http://schemas.microsoft.com/office/powerpoint/2010/main" val="14604520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3C3C3D"/>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Leaving the fafsa.gov pop-up – FAFSA Corrections</a:t>
            </a:r>
            <a:endParaRPr lang="en-US" dirty="0"/>
          </a:p>
        </p:txBody>
      </p:sp>
      <p:pic>
        <p:nvPicPr>
          <p:cNvPr id="3" name="Picture 2" descr="Screenshot of 2020-21 “Leaving the fafsa.gov pop-up” view for corrections.&#10;" title="2020-21 “Leaving the fafsa.gov pop-up” view for corrections."/>
          <p:cNvPicPr>
            <a:picLocks noChangeAspect="1"/>
          </p:cNvPicPr>
          <p:nvPr/>
        </p:nvPicPr>
        <p:blipFill>
          <a:blip r:embed="rId3"/>
          <a:stretch>
            <a:fillRect/>
          </a:stretch>
        </p:blipFill>
        <p:spPr>
          <a:xfrm>
            <a:off x="2514600" y="742950"/>
            <a:ext cx="4114800" cy="2528619"/>
          </a:xfrm>
          <a:prstGeom prst="rect">
            <a:avLst/>
          </a:prstGeom>
        </p:spPr>
      </p:pic>
    </p:spTree>
    <p:extLst>
      <p:ext uri="{BB962C8B-B14F-4D97-AF65-F5344CB8AC3E}">
        <p14:creationId xmlns:p14="http://schemas.microsoft.com/office/powerpoint/2010/main" val="5419668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Introduction – FAFSA Corrections</a:t>
            </a:r>
            <a:endParaRPr lang="en-US" dirty="0"/>
          </a:p>
        </p:txBody>
      </p:sp>
      <p:pic>
        <p:nvPicPr>
          <p:cNvPr id="3" name="Picture 2" descr="Screenshot of 2020-21 “Introduction” view for corrections.&#10;" title="2020-21 “Introduction” view for corrections."/>
          <p:cNvPicPr>
            <a:picLocks noChangeAspect="1"/>
          </p:cNvPicPr>
          <p:nvPr/>
        </p:nvPicPr>
        <p:blipFill>
          <a:blip r:embed="rId3"/>
          <a:stretch>
            <a:fillRect/>
          </a:stretch>
        </p:blipFill>
        <p:spPr>
          <a:xfrm>
            <a:off x="2514600" y="742950"/>
            <a:ext cx="4114800" cy="3814383"/>
          </a:xfrm>
          <a:prstGeom prst="rect">
            <a:avLst/>
          </a:prstGeom>
        </p:spPr>
      </p:pic>
    </p:spTree>
    <p:extLst>
      <p:ext uri="{BB962C8B-B14F-4D97-AF65-F5344CB8AC3E}">
        <p14:creationId xmlns:p14="http://schemas.microsoft.com/office/powerpoint/2010/main" val="15438771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Student Demographic Information – FAFSA Corrections</a:t>
            </a:r>
            <a:endParaRPr lang="en-US" dirty="0"/>
          </a:p>
        </p:txBody>
      </p:sp>
      <p:pic>
        <p:nvPicPr>
          <p:cNvPr id="8" name="Picture 7" descr="Screenshot of 2020-21 “Student Demographic Information” view for corrections.&#10;" title="2020-21 “Student Demographic Information” view for corrections."/>
          <p:cNvPicPr>
            <a:picLocks noChangeAspect="1"/>
          </p:cNvPicPr>
          <p:nvPr/>
        </p:nvPicPr>
        <p:blipFill>
          <a:blip r:embed="rId3"/>
          <a:stretch>
            <a:fillRect/>
          </a:stretch>
        </p:blipFill>
        <p:spPr>
          <a:xfrm>
            <a:off x="381000" y="669831"/>
            <a:ext cx="8458200" cy="3954666"/>
          </a:xfrm>
          <a:prstGeom prst="rect">
            <a:avLst/>
          </a:prstGeom>
        </p:spPr>
      </p:pic>
    </p:spTree>
    <p:extLst>
      <p:ext uri="{BB962C8B-B14F-4D97-AF65-F5344CB8AC3E}">
        <p14:creationId xmlns:p14="http://schemas.microsoft.com/office/powerpoint/2010/main" val="347383546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Student Eligibility Continued – FAFSA Corrections</a:t>
            </a:r>
            <a:endParaRPr lang="en-US" dirty="0"/>
          </a:p>
        </p:txBody>
      </p:sp>
      <p:pic>
        <p:nvPicPr>
          <p:cNvPr id="4" name="Picture 3" descr="Screenshot of 2020-21 “Student Eligibility Continued” view for corrections.&#10;" title="2020-21 “Student Eligibility Continued” view for corrections."/>
          <p:cNvPicPr>
            <a:picLocks noChangeAspect="1"/>
          </p:cNvPicPr>
          <p:nvPr/>
        </p:nvPicPr>
        <p:blipFill>
          <a:blip r:embed="rId3"/>
          <a:stretch>
            <a:fillRect/>
          </a:stretch>
        </p:blipFill>
        <p:spPr>
          <a:xfrm>
            <a:off x="2438400" y="736697"/>
            <a:ext cx="4252658" cy="3999652"/>
          </a:xfrm>
          <a:prstGeom prst="rect">
            <a:avLst/>
          </a:prstGeom>
        </p:spPr>
      </p:pic>
    </p:spTree>
    <p:extLst>
      <p:ext uri="{BB962C8B-B14F-4D97-AF65-F5344CB8AC3E}">
        <p14:creationId xmlns:p14="http://schemas.microsoft.com/office/powerpoint/2010/main" val="85328665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School Selection Summary – FAFSA Corrections</a:t>
            </a:r>
            <a:endParaRPr lang="en-US" dirty="0"/>
          </a:p>
        </p:txBody>
      </p:sp>
      <p:pic>
        <p:nvPicPr>
          <p:cNvPr id="4" name="Picture 3" descr="Screenshot of 2020-21 “School Selection Summary” view for corrections.&#10;" title="2020-21 “School Selection Summary” view for corrections."/>
          <p:cNvPicPr>
            <a:picLocks noChangeAspect="1"/>
          </p:cNvPicPr>
          <p:nvPr/>
        </p:nvPicPr>
        <p:blipFill>
          <a:blip r:embed="rId3"/>
          <a:stretch>
            <a:fillRect/>
          </a:stretch>
        </p:blipFill>
        <p:spPr>
          <a:xfrm>
            <a:off x="2667000" y="714686"/>
            <a:ext cx="3733800" cy="4004916"/>
          </a:xfrm>
          <a:prstGeom prst="rect">
            <a:avLst/>
          </a:prstGeom>
        </p:spPr>
      </p:pic>
    </p:spTree>
    <p:extLst>
      <p:ext uri="{BB962C8B-B14F-4D97-AF65-F5344CB8AC3E}">
        <p14:creationId xmlns:p14="http://schemas.microsoft.com/office/powerpoint/2010/main" val="146017288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Dependency Determination – FAFSA Corrections</a:t>
            </a:r>
            <a:endParaRPr lang="en-US" dirty="0"/>
          </a:p>
        </p:txBody>
      </p:sp>
      <p:pic>
        <p:nvPicPr>
          <p:cNvPr id="6" name="Picture 5" descr="Screenshot of 2020-21 “Dependency Determination” view for corrections.&#10;" title="2020-21 “Dependency Determination” view for corrections."/>
          <p:cNvPicPr>
            <a:picLocks noChangeAspect="1"/>
          </p:cNvPicPr>
          <p:nvPr/>
        </p:nvPicPr>
        <p:blipFill>
          <a:blip r:embed="rId3"/>
          <a:stretch>
            <a:fillRect/>
          </a:stretch>
        </p:blipFill>
        <p:spPr>
          <a:xfrm>
            <a:off x="76054" y="819150"/>
            <a:ext cx="8991893" cy="3702125"/>
          </a:xfrm>
          <a:prstGeom prst="rect">
            <a:avLst/>
          </a:prstGeom>
        </p:spPr>
      </p:pic>
    </p:spTree>
    <p:extLst>
      <p:ext uri="{BB962C8B-B14F-4D97-AF65-F5344CB8AC3E}">
        <p14:creationId xmlns:p14="http://schemas.microsoft.com/office/powerpoint/2010/main" val="322855027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Parent Demographics Information – FAFSA Corrections</a:t>
            </a:r>
            <a:endParaRPr lang="en-US" dirty="0"/>
          </a:p>
        </p:txBody>
      </p:sp>
      <p:pic>
        <p:nvPicPr>
          <p:cNvPr id="6" name="Picture 5" descr="Screenshot of 2020-21 “Parent Demographics Information” view for corrections.&#10;" title="2020-21 “Parent Demographics Information” view for corrections."/>
          <p:cNvPicPr>
            <a:picLocks noChangeAspect="1"/>
          </p:cNvPicPr>
          <p:nvPr/>
        </p:nvPicPr>
        <p:blipFill>
          <a:blip r:embed="rId3"/>
          <a:stretch>
            <a:fillRect/>
          </a:stretch>
        </p:blipFill>
        <p:spPr>
          <a:xfrm>
            <a:off x="284464" y="819150"/>
            <a:ext cx="8575072" cy="3355463"/>
          </a:xfrm>
          <a:prstGeom prst="rect">
            <a:avLst/>
          </a:prstGeom>
        </p:spPr>
      </p:pic>
    </p:spTree>
    <p:extLst>
      <p:ext uri="{BB962C8B-B14F-4D97-AF65-F5344CB8AC3E}">
        <p14:creationId xmlns:p14="http://schemas.microsoft.com/office/powerpoint/2010/main" val="1164442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Parent Financial Information – FAFSA Corrections</a:t>
            </a:r>
            <a:endParaRPr lang="en-US" dirty="0"/>
          </a:p>
        </p:txBody>
      </p:sp>
      <p:pic>
        <p:nvPicPr>
          <p:cNvPr id="5" name="Picture 4" descr="Screenshot of 2020-21 “Parent Financial Information” view for corrections.&#10;&#10;Note: Additional instructional text has been added to the schedule 1 question.  The instructional text will be dynamic based on the response to Parent Tax Return Status. In this example the parent stated they “already filed” and “filed a 1040” in order to create the condition for schedule 1 dynamic text to display.&#10;" title="2020-21 “Parent Financial Information” view for corrections."/>
          <p:cNvPicPr>
            <a:picLocks noChangeAspect="1"/>
          </p:cNvPicPr>
          <p:nvPr/>
        </p:nvPicPr>
        <p:blipFill>
          <a:blip r:embed="rId3"/>
          <a:stretch>
            <a:fillRect/>
          </a:stretch>
        </p:blipFill>
        <p:spPr>
          <a:xfrm>
            <a:off x="1104900" y="718994"/>
            <a:ext cx="6934200" cy="4012096"/>
          </a:xfrm>
          <a:prstGeom prst="rect">
            <a:avLst/>
          </a:prstGeom>
        </p:spPr>
      </p:pic>
    </p:spTree>
    <p:extLst>
      <p:ext uri="{BB962C8B-B14F-4D97-AF65-F5344CB8AC3E}">
        <p14:creationId xmlns:p14="http://schemas.microsoft.com/office/powerpoint/2010/main" val="1903721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0F0F1"/>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dirty="0"/>
              <a:t>Get Started</a:t>
            </a:r>
          </a:p>
        </p:txBody>
      </p:sp>
      <p:pic>
        <p:nvPicPr>
          <p:cNvPr id="5" name="Picture 4" descr="Screenshot of 2020-21 “Get Started” view.&#10;" title="2020-21 “Get Started” view."/>
          <p:cNvPicPr>
            <a:picLocks noChangeAspect="1"/>
          </p:cNvPicPr>
          <p:nvPr/>
        </p:nvPicPr>
        <p:blipFill>
          <a:blip r:embed="rId3"/>
          <a:stretch>
            <a:fillRect/>
          </a:stretch>
        </p:blipFill>
        <p:spPr>
          <a:xfrm>
            <a:off x="2560320" y="706756"/>
            <a:ext cx="4023360" cy="3797046"/>
          </a:xfrm>
          <a:prstGeom prst="rect">
            <a:avLst/>
          </a:prstGeom>
        </p:spPr>
      </p:pic>
    </p:spTree>
    <p:extLst>
      <p:ext uri="{BB962C8B-B14F-4D97-AF65-F5344CB8AC3E}">
        <p14:creationId xmlns:p14="http://schemas.microsoft.com/office/powerpoint/2010/main" val="28803196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Parent Financial Information Continued – FAFSA Corrections</a:t>
            </a:r>
            <a:endParaRPr lang="en-US" dirty="0"/>
          </a:p>
        </p:txBody>
      </p:sp>
      <p:pic>
        <p:nvPicPr>
          <p:cNvPr id="3" name="Picture 2" descr="Screenshot of 2020-21 “Parent Financial Information” view for corrections continued.&#10;" title="2020-21 “Parent Financial Information” view for corrections continued."/>
          <p:cNvPicPr>
            <a:picLocks noChangeAspect="1"/>
          </p:cNvPicPr>
          <p:nvPr/>
        </p:nvPicPr>
        <p:blipFill>
          <a:blip r:embed="rId3"/>
          <a:stretch>
            <a:fillRect/>
          </a:stretch>
        </p:blipFill>
        <p:spPr>
          <a:xfrm>
            <a:off x="2975675" y="742950"/>
            <a:ext cx="3200400" cy="3973050"/>
          </a:xfrm>
          <a:prstGeom prst="rect">
            <a:avLst/>
          </a:prstGeom>
        </p:spPr>
      </p:pic>
    </p:spTree>
    <p:extLst>
      <p:ext uri="{BB962C8B-B14F-4D97-AF65-F5344CB8AC3E}">
        <p14:creationId xmlns:p14="http://schemas.microsoft.com/office/powerpoint/2010/main" val="2213795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Student Financial Information – FAFSA Corrections</a:t>
            </a:r>
            <a:endParaRPr lang="en-US" dirty="0"/>
          </a:p>
        </p:txBody>
      </p:sp>
      <p:pic>
        <p:nvPicPr>
          <p:cNvPr id="6" name="Picture 5" descr="Screenshot of 2020-21 “Student Financial Information” view for corrections.&#10;" title="2020-21 “Student Financial Information” view for corrections."/>
          <p:cNvPicPr>
            <a:picLocks noChangeAspect="1"/>
          </p:cNvPicPr>
          <p:nvPr/>
        </p:nvPicPr>
        <p:blipFill>
          <a:blip r:embed="rId3"/>
          <a:stretch>
            <a:fillRect/>
          </a:stretch>
        </p:blipFill>
        <p:spPr>
          <a:xfrm>
            <a:off x="870488" y="709436"/>
            <a:ext cx="7391400" cy="4030242"/>
          </a:xfrm>
          <a:prstGeom prst="rect">
            <a:avLst/>
          </a:prstGeom>
        </p:spPr>
      </p:pic>
    </p:spTree>
    <p:extLst>
      <p:ext uri="{BB962C8B-B14F-4D97-AF65-F5344CB8AC3E}">
        <p14:creationId xmlns:p14="http://schemas.microsoft.com/office/powerpoint/2010/main" val="408334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Student Financial Information Continued – FAFSA Corrections</a:t>
            </a:r>
            <a:endParaRPr lang="en-US" dirty="0"/>
          </a:p>
        </p:txBody>
      </p:sp>
      <p:pic>
        <p:nvPicPr>
          <p:cNvPr id="6" name="Picture 5" descr="Screenshot of 2020-21 “Student Financial Information” view for corrections continued.&#10;" title="2020-21 “Student Financial Information” view for corrections continued."/>
          <p:cNvPicPr>
            <a:picLocks noChangeAspect="1"/>
          </p:cNvPicPr>
          <p:nvPr/>
        </p:nvPicPr>
        <p:blipFill>
          <a:blip r:embed="rId3"/>
          <a:stretch>
            <a:fillRect/>
          </a:stretch>
        </p:blipFill>
        <p:spPr>
          <a:xfrm>
            <a:off x="2324100" y="721248"/>
            <a:ext cx="4495800" cy="3959914"/>
          </a:xfrm>
          <a:prstGeom prst="rect">
            <a:avLst/>
          </a:prstGeom>
        </p:spPr>
      </p:pic>
    </p:spTree>
    <p:extLst>
      <p:ext uri="{BB962C8B-B14F-4D97-AF65-F5344CB8AC3E}">
        <p14:creationId xmlns:p14="http://schemas.microsoft.com/office/powerpoint/2010/main" val="48934250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List of Changes – FAFSA Corrections</a:t>
            </a:r>
            <a:endParaRPr lang="en-US" dirty="0"/>
          </a:p>
        </p:txBody>
      </p:sp>
      <p:pic>
        <p:nvPicPr>
          <p:cNvPr id="3" name="Picture 2" descr="Screenshot of 2020-21 “List of Changes” view for corrections.&#10;&#10;" title="2020-21 “List of Changes” view for corrections."/>
          <p:cNvPicPr>
            <a:picLocks noChangeAspect="1"/>
          </p:cNvPicPr>
          <p:nvPr/>
        </p:nvPicPr>
        <p:blipFill>
          <a:blip r:embed="rId3"/>
          <a:stretch>
            <a:fillRect/>
          </a:stretch>
        </p:blipFill>
        <p:spPr>
          <a:xfrm>
            <a:off x="2362200" y="684352"/>
            <a:ext cx="4191000" cy="4069990"/>
          </a:xfrm>
          <a:prstGeom prst="rect">
            <a:avLst/>
          </a:prstGeom>
        </p:spPr>
      </p:pic>
    </p:spTree>
    <p:extLst>
      <p:ext uri="{BB962C8B-B14F-4D97-AF65-F5344CB8AC3E}">
        <p14:creationId xmlns:p14="http://schemas.microsoft.com/office/powerpoint/2010/main" val="225288991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Sign &amp; Submit – FAFSA Corrections</a:t>
            </a:r>
            <a:endParaRPr lang="en-US" dirty="0"/>
          </a:p>
        </p:txBody>
      </p:sp>
      <p:pic>
        <p:nvPicPr>
          <p:cNvPr id="4" name="Picture 3" descr="Screenshot of 2020-21 “Sign &amp; Submit” view for corrections.&#10;" title="2020-21 “Sign &amp; Submit” view for corrections."/>
          <p:cNvPicPr>
            <a:picLocks noChangeAspect="1"/>
          </p:cNvPicPr>
          <p:nvPr/>
        </p:nvPicPr>
        <p:blipFill>
          <a:blip r:embed="rId3"/>
          <a:stretch>
            <a:fillRect/>
          </a:stretch>
        </p:blipFill>
        <p:spPr>
          <a:xfrm>
            <a:off x="2514600" y="688977"/>
            <a:ext cx="3962400" cy="4022436"/>
          </a:xfrm>
          <a:prstGeom prst="rect">
            <a:avLst/>
          </a:prstGeom>
        </p:spPr>
      </p:pic>
    </p:spTree>
    <p:extLst>
      <p:ext uri="{BB962C8B-B14F-4D97-AF65-F5344CB8AC3E}">
        <p14:creationId xmlns:p14="http://schemas.microsoft.com/office/powerpoint/2010/main" val="204213115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Confirmation – FAFSA Corrections</a:t>
            </a:r>
            <a:endParaRPr lang="en-US" dirty="0"/>
          </a:p>
        </p:txBody>
      </p:sp>
      <p:pic>
        <p:nvPicPr>
          <p:cNvPr id="3" name="Picture 2" descr="Screenshot of 2020-21 “Confirmation” view for corrections.&#10;" title="2020-21 “Confirmation” view for corrections."/>
          <p:cNvPicPr>
            <a:picLocks noChangeAspect="1"/>
          </p:cNvPicPr>
          <p:nvPr/>
        </p:nvPicPr>
        <p:blipFill>
          <a:blip r:embed="rId3"/>
          <a:stretch>
            <a:fillRect/>
          </a:stretch>
        </p:blipFill>
        <p:spPr>
          <a:xfrm>
            <a:off x="2819400" y="699691"/>
            <a:ext cx="3207380" cy="4008204"/>
          </a:xfrm>
          <a:prstGeom prst="rect">
            <a:avLst/>
          </a:prstGeom>
        </p:spPr>
      </p:pic>
    </p:spTree>
    <p:extLst>
      <p:ext uri="{BB962C8B-B14F-4D97-AF65-F5344CB8AC3E}">
        <p14:creationId xmlns:p14="http://schemas.microsoft.com/office/powerpoint/2010/main" val="298099563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Student Aid Report (SAR)</a:t>
            </a:r>
          </a:p>
        </p:txBody>
      </p:sp>
      <p:sp>
        <p:nvSpPr>
          <p:cNvPr id="4"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dirty="0"/>
          </a:p>
          <a:p>
            <a:pPr marL="0" indent="0">
              <a:buNone/>
            </a:pPr>
            <a:endParaRPr lang="en-US" altLang="en-US" dirty="0"/>
          </a:p>
          <a:p>
            <a:pPr marL="0" indent="0">
              <a:buNone/>
            </a:pPr>
            <a:r>
              <a:rPr lang="en-US" altLang="en-US" sz="4000" dirty="0"/>
              <a:t>Student Aid Report (SAR)</a:t>
            </a:r>
          </a:p>
          <a:p>
            <a:endParaRPr lang="en-US" altLang="en-US" dirty="0"/>
          </a:p>
        </p:txBody>
      </p:sp>
    </p:spTree>
    <p:extLst>
      <p:ext uri="{BB962C8B-B14F-4D97-AF65-F5344CB8AC3E}">
        <p14:creationId xmlns:p14="http://schemas.microsoft.com/office/powerpoint/2010/main" val="1497123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My FAFSA - SAR</a:t>
            </a:r>
            <a:endParaRPr lang="en-US" dirty="0"/>
          </a:p>
        </p:txBody>
      </p:sp>
      <p:grpSp>
        <p:nvGrpSpPr>
          <p:cNvPr id="4" name="Group 3" descr="Screenshots of 2020-21 “My FAFSA” view where the user can View or Print your Student Aid Report (SAR) and close up on View or Print your Student Aid Report (SAR)." title="2020-21 “My FAFSA” view where the user can View or Print your Student Aid Report (SAR) and Close up on View or Print your Student Aid Report (SAR)"/>
          <p:cNvGrpSpPr/>
          <p:nvPr/>
        </p:nvGrpSpPr>
        <p:grpSpPr>
          <a:xfrm>
            <a:off x="0" y="666750"/>
            <a:ext cx="8614051" cy="4041998"/>
            <a:chOff x="0" y="666750"/>
            <a:chExt cx="8614051" cy="4041998"/>
          </a:xfrm>
        </p:grpSpPr>
        <p:pic>
          <p:nvPicPr>
            <p:cNvPr id="2" name="Picture 1" descr="Screenshot of 2020-21 “My FAFSA” view where the user can View or Print your Student Aid Report (SAR).&#10;" title="2020-21 “My FAFSA” view where the user can View or Print your Student Aid Report (SAR)."/>
            <p:cNvPicPr>
              <a:picLocks noChangeAspect="1"/>
            </p:cNvPicPr>
            <p:nvPr/>
          </p:nvPicPr>
          <p:blipFill>
            <a:blip r:embed="rId3"/>
            <a:stretch>
              <a:fillRect/>
            </a:stretch>
          </p:blipFill>
          <p:spPr>
            <a:xfrm>
              <a:off x="0" y="666750"/>
              <a:ext cx="3164098" cy="4041998"/>
            </a:xfrm>
            <a:prstGeom prst="rect">
              <a:avLst/>
            </a:prstGeom>
          </p:spPr>
        </p:pic>
        <p:pic>
          <p:nvPicPr>
            <p:cNvPr id="7" name="Picture 6" descr="Screenshot of Close up on View or Print your Student Aid Report (SAR)" title="Close up on View or Print your Student Aid Report (SAR)"/>
            <p:cNvPicPr>
              <a:picLocks noChangeAspect="1"/>
            </p:cNvPicPr>
            <p:nvPr/>
          </p:nvPicPr>
          <p:blipFill>
            <a:blip r:embed="rId4"/>
            <a:stretch>
              <a:fillRect/>
            </a:stretch>
          </p:blipFill>
          <p:spPr>
            <a:xfrm>
              <a:off x="3962400" y="2221199"/>
              <a:ext cx="4651651" cy="701101"/>
            </a:xfrm>
            <a:prstGeom prst="rect">
              <a:avLst/>
            </a:prstGeom>
          </p:spPr>
        </p:pic>
        <p:pic>
          <p:nvPicPr>
            <p:cNvPr id="8" name="Picture 7" descr="Red Arrow pointing to SAR link." title="Red Arrow"/>
            <p:cNvPicPr>
              <a:picLocks noChangeAspect="1"/>
            </p:cNvPicPr>
            <p:nvPr/>
          </p:nvPicPr>
          <p:blipFill>
            <a:blip r:embed="rId5"/>
            <a:stretch>
              <a:fillRect/>
            </a:stretch>
          </p:blipFill>
          <p:spPr>
            <a:xfrm>
              <a:off x="3962400" y="2361268"/>
              <a:ext cx="329213" cy="268247"/>
            </a:xfrm>
            <a:prstGeom prst="rect">
              <a:avLst/>
            </a:prstGeom>
          </p:spPr>
        </p:pic>
      </p:grpSp>
    </p:spTree>
    <p:extLst>
      <p:ext uri="{BB962C8B-B14F-4D97-AF65-F5344CB8AC3E}">
        <p14:creationId xmlns:p14="http://schemas.microsoft.com/office/powerpoint/2010/main" val="39195949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dirty="0"/>
              <a:t>SAR Part 1</a:t>
            </a:r>
          </a:p>
        </p:txBody>
      </p:sp>
      <p:pic>
        <p:nvPicPr>
          <p:cNvPr id="7" name="Picture 6" descr="Screenshot of 2020-21 “SAR” view.&#10;" title="2020-21 “SAR” view."/>
          <p:cNvPicPr>
            <a:picLocks noChangeAspect="1"/>
          </p:cNvPicPr>
          <p:nvPr/>
        </p:nvPicPr>
        <p:blipFill>
          <a:blip r:embed="rId3"/>
          <a:stretch>
            <a:fillRect/>
          </a:stretch>
        </p:blipFill>
        <p:spPr>
          <a:xfrm>
            <a:off x="1257300" y="716902"/>
            <a:ext cx="6629400" cy="3962312"/>
          </a:xfrm>
          <a:prstGeom prst="rect">
            <a:avLst/>
          </a:prstGeom>
        </p:spPr>
      </p:pic>
    </p:spTree>
    <p:extLst>
      <p:ext uri="{BB962C8B-B14F-4D97-AF65-F5344CB8AC3E}">
        <p14:creationId xmlns:p14="http://schemas.microsoft.com/office/powerpoint/2010/main" val="206039643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dirty="0"/>
              <a:t>SAR Part 2</a:t>
            </a:r>
          </a:p>
        </p:txBody>
      </p:sp>
      <p:pic>
        <p:nvPicPr>
          <p:cNvPr id="5" name="Picture 4" descr="Screenshot of 2020-21 “SAR” view continued.&#10;" title="2020-21 “SAR” view continued."/>
          <p:cNvPicPr>
            <a:picLocks noChangeAspect="1"/>
          </p:cNvPicPr>
          <p:nvPr/>
        </p:nvPicPr>
        <p:blipFill>
          <a:blip r:embed="rId3"/>
          <a:stretch>
            <a:fillRect/>
          </a:stretch>
        </p:blipFill>
        <p:spPr>
          <a:xfrm>
            <a:off x="1219200" y="711994"/>
            <a:ext cx="6705600" cy="4028016"/>
          </a:xfrm>
          <a:prstGeom prst="rect">
            <a:avLst/>
          </a:prstGeom>
        </p:spPr>
      </p:pic>
    </p:spTree>
    <p:extLst>
      <p:ext uri="{BB962C8B-B14F-4D97-AF65-F5344CB8AC3E}">
        <p14:creationId xmlns:p14="http://schemas.microsoft.com/office/powerpoint/2010/main" val="155695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F0F1"/>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dirty="0"/>
              <a:t>Create a Save Key</a:t>
            </a:r>
          </a:p>
        </p:txBody>
      </p:sp>
      <p:pic>
        <p:nvPicPr>
          <p:cNvPr id="3" name="Picture 2" descr="Screenshot of 2020-21 “Create a Save Key” view.&#10;&#10;The “Save Key” allows an applicant to save their FAFSA application and return at a later time to complete and submit the application. The application is saved for 45 days, unless the student submits their application for processing prior to that. Additionally, the Save Key provides applicants a way to share access to their Free Application for Federal Student Aid (FAFSA®) application or correction if their parent(s) needs to add information or sign it.&#10;" title="2020-21 “Create a Save Key” view."/>
          <p:cNvPicPr>
            <a:picLocks noChangeAspect="1"/>
          </p:cNvPicPr>
          <p:nvPr/>
        </p:nvPicPr>
        <p:blipFill>
          <a:blip r:embed="rId3"/>
          <a:stretch>
            <a:fillRect/>
          </a:stretch>
        </p:blipFill>
        <p:spPr>
          <a:xfrm>
            <a:off x="2743200" y="819150"/>
            <a:ext cx="3819577" cy="2286000"/>
          </a:xfrm>
          <a:prstGeom prst="rect">
            <a:avLst/>
          </a:prstGeom>
        </p:spPr>
      </p:pic>
    </p:spTree>
    <p:extLst>
      <p:ext uri="{BB962C8B-B14F-4D97-AF65-F5344CB8AC3E}">
        <p14:creationId xmlns:p14="http://schemas.microsoft.com/office/powerpoint/2010/main" val="26344935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dirty="0"/>
              <a:t>SAR Part 3</a:t>
            </a:r>
          </a:p>
        </p:txBody>
      </p:sp>
      <p:pic>
        <p:nvPicPr>
          <p:cNvPr id="8" name="Picture 7" descr="Screenshot of 2020-21 “SAR” view continued.&#10;" title="2020-21 “SAR” view continued."/>
          <p:cNvPicPr>
            <a:picLocks noChangeAspect="1"/>
          </p:cNvPicPr>
          <p:nvPr/>
        </p:nvPicPr>
        <p:blipFill>
          <a:blip r:embed="rId3"/>
          <a:stretch>
            <a:fillRect/>
          </a:stretch>
        </p:blipFill>
        <p:spPr>
          <a:xfrm>
            <a:off x="1181100" y="684015"/>
            <a:ext cx="6781800" cy="4016853"/>
          </a:xfrm>
          <a:prstGeom prst="rect">
            <a:avLst/>
          </a:prstGeom>
        </p:spPr>
      </p:pic>
    </p:spTree>
    <p:extLst>
      <p:ext uri="{BB962C8B-B14F-4D97-AF65-F5344CB8AC3E}">
        <p14:creationId xmlns:p14="http://schemas.microsoft.com/office/powerpoint/2010/main" val="110133116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dirty="0"/>
              <a:t>SAR Part 4</a:t>
            </a:r>
          </a:p>
        </p:txBody>
      </p:sp>
      <p:pic>
        <p:nvPicPr>
          <p:cNvPr id="5" name="Picture 4" descr="Screenshot of 2020-21 “SAR” view continued.&#10;" title="2020-21 “SAR” view continued."/>
          <p:cNvPicPr>
            <a:picLocks noChangeAspect="1"/>
          </p:cNvPicPr>
          <p:nvPr/>
        </p:nvPicPr>
        <p:blipFill>
          <a:blip r:embed="rId3"/>
          <a:stretch>
            <a:fillRect/>
          </a:stretch>
        </p:blipFill>
        <p:spPr>
          <a:xfrm>
            <a:off x="1371600" y="782919"/>
            <a:ext cx="6400800" cy="3903292"/>
          </a:xfrm>
          <a:prstGeom prst="rect">
            <a:avLst/>
          </a:prstGeom>
        </p:spPr>
      </p:pic>
    </p:spTree>
    <p:extLst>
      <p:ext uri="{BB962C8B-B14F-4D97-AF65-F5344CB8AC3E}">
        <p14:creationId xmlns:p14="http://schemas.microsoft.com/office/powerpoint/2010/main" val="327434950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dirty="0"/>
              <a:t>SAR</a:t>
            </a:r>
            <a:r>
              <a:rPr lang="en-US" baseline="0" dirty="0"/>
              <a:t> Part 5</a:t>
            </a:r>
            <a:endParaRPr lang="en-US" dirty="0"/>
          </a:p>
        </p:txBody>
      </p:sp>
      <p:pic>
        <p:nvPicPr>
          <p:cNvPr id="6" name="Picture 5" descr="Screenshot of 2020-21 “SAR” view continued.&#10;" title="2020-21 “SAR” view continued."/>
          <p:cNvPicPr>
            <a:picLocks noChangeAspect="1"/>
          </p:cNvPicPr>
          <p:nvPr/>
        </p:nvPicPr>
        <p:blipFill>
          <a:blip r:embed="rId3"/>
          <a:stretch>
            <a:fillRect/>
          </a:stretch>
        </p:blipFill>
        <p:spPr>
          <a:xfrm>
            <a:off x="1143000" y="678446"/>
            <a:ext cx="6858000" cy="4004387"/>
          </a:xfrm>
          <a:prstGeom prst="rect">
            <a:avLst/>
          </a:prstGeom>
        </p:spPr>
      </p:pic>
    </p:spTree>
    <p:extLst>
      <p:ext uri="{BB962C8B-B14F-4D97-AF65-F5344CB8AC3E}">
        <p14:creationId xmlns:p14="http://schemas.microsoft.com/office/powerpoint/2010/main" val="87128607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View Correction History</a:t>
            </a:r>
            <a:r>
              <a:rPr lang="en-US" baseline="0" dirty="0"/>
              <a:t> </a:t>
            </a:r>
            <a:endParaRPr lang="en-US" dirty="0"/>
          </a:p>
        </p:txBody>
      </p:sp>
      <p:sp>
        <p:nvSpPr>
          <p:cNvPr id="4"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dirty="0"/>
          </a:p>
          <a:p>
            <a:pPr marL="0" indent="0">
              <a:buNone/>
            </a:pPr>
            <a:endParaRPr lang="en-US" altLang="en-US" dirty="0"/>
          </a:p>
          <a:p>
            <a:pPr marL="0" indent="0">
              <a:buNone/>
            </a:pPr>
            <a:r>
              <a:rPr lang="en-US" altLang="en-US" sz="4000" dirty="0"/>
              <a:t>View Correction History</a:t>
            </a:r>
          </a:p>
          <a:p>
            <a:endParaRPr lang="en-US" altLang="en-US" dirty="0"/>
          </a:p>
        </p:txBody>
      </p:sp>
    </p:spTree>
    <p:extLst>
      <p:ext uri="{BB962C8B-B14F-4D97-AF65-F5344CB8AC3E}">
        <p14:creationId xmlns:p14="http://schemas.microsoft.com/office/powerpoint/2010/main" val="16862889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My FAFSA – View Correction History</a:t>
            </a:r>
            <a:endParaRPr lang="en-US" dirty="0"/>
          </a:p>
        </p:txBody>
      </p:sp>
      <p:grpSp>
        <p:nvGrpSpPr>
          <p:cNvPr id="3" name="Group 2" descr="Screenshots of 2020-21 “My FAFSA” view where the user can View Correction History and Close Up of View Correction History Link" title="2020-21 “My FAFSA” view where the user can View Correction History and Close Up of View Correction History Link"/>
          <p:cNvGrpSpPr/>
          <p:nvPr/>
        </p:nvGrpSpPr>
        <p:grpSpPr>
          <a:xfrm>
            <a:off x="0" y="742950"/>
            <a:ext cx="8305800" cy="3986950"/>
            <a:chOff x="0" y="742950"/>
            <a:chExt cx="8305800" cy="3986950"/>
          </a:xfrm>
        </p:grpSpPr>
        <p:pic>
          <p:nvPicPr>
            <p:cNvPr id="5" name="Picture 4" descr="Screenshot of 2020-21 “My FAFSA” view where the user can View Correction History.&#10;" title="2020-21 “My FAFSA” view where the user can View Correction History."/>
            <p:cNvPicPr>
              <a:picLocks noChangeAspect="1"/>
            </p:cNvPicPr>
            <p:nvPr/>
          </p:nvPicPr>
          <p:blipFill>
            <a:blip r:embed="rId3"/>
            <a:stretch>
              <a:fillRect/>
            </a:stretch>
          </p:blipFill>
          <p:spPr>
            <a:xfrm>
              <a:off x="0" y="742950"/>
              <a:ext cx="3200400" cy="3986950"/>
            </a:xfrm>
            <a:prstGeom prst="rect">
              <a:avLst/>
            </a:prstGeom>
          </p:spPr>
        </p:pic>
        <p:pic>
          <p:nvPicPr>
            <p:cNvPr id="7" name="Picture 6" descr="Screenshot of Close Up of View Correction History Link" title="Close Up of View Correction History Link"/>
            <p:cNvPicPr>
              <a:picLocks noChangeAspect="1"/>
            </p:cNvPicPr>
            <p:nvPr/>
          </p:nvPicPr>
          <p:blipFill>
            <a:blip r:embed="rId4"/>
            <a:stretch>
              <a:fillRect/>
            </a:stretch>
          </p:blipFill>
          <p:spPr>
            <a:xfrm>
              <a:off x="3819899" y="2369645"/>
              <a:ext cx="4485901" cy="778241"/>
            </a:xfrm>
            <a:prstGeom prst="rect">
              <a:avLst/>
            </a:prstGeom>
          </p:spPr>
        </p:pic>
        <p:sp>
          <p:nvSpPr>
            <p:cNvPr id="8" name="Right Arrow 7" descr="Red Arrow pointing to View Correction History LInk." title="Red Arrow"/>
            <p:cNvSpPr/>
            <p:nvPr/>
          </p:nvSpPr>
          <p:spPr>
            <a:xfrm>
              <a:off x="3952511" y="2773156"/>
              <a:ext cx="228600" cy="1524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3542913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2800" kern="1200" baseline="0" dirty="0">
                <a:solidFill>
                  <a:schemeClr val="bg1"/>
                </a:solidFill>
                <a:effectLst/>
                <a:latin typeface="Arial"/>
                <a:ea typeface="+mj-ea"/>
                <a:cs typeface="Arial"/>
              </a:rPr>
              <a:t>Correction History – View Correction History </a:t>
            </a:r>
            <a:endParaRPr lang="en-US" dirty="0"/>
          </a:p>
        </p:txBody>
      </p:sp>
      <p:pic>
        <p:nvPicPr>
          <p:cNvPr id="6" name="Picture 5" descr="Screenshot of 2020-21 “Correction History” view.&#10;" title="2020-21 “Correction History” view."/>
          <p:cNvPicPr>
            <a:picLocks noChangeAspect="1"/>
          </p:cNvPicPr>
          <p:nvPr/>
        </p:nvPicPr>
        <p:blipFill>
          <a:blip r:embed="rId3"/>
          <a:stretch>
            <a:fillRect/>
          </a:stretch>
        </p:blipFill>
        <p:spPr>
          <a:xfrm>
            <a:off x="457200" y="742950"/>
            <a:ext cx="8229600" cy="3678580"/>
          </a:xfrm>
          <a:prstGeom prst="rect">
            <a:avLst/>
          </a:prstGeom>
        </p:spPr>
      </p:pic>
    </p:spTree>
    <p:extLst>
      <p:ext uri="{BB962C8B-B14F-4D97-AF65-F5344CB8AC3E}">
        <p14:creationId xmlns:p14="http://schemas.microsoft.com/office/powerpoint/2010/main" val="9455744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rtl="0" eaLnBrk="1" latinLnBrk="0" hangingPunct="1"/>
            <a:r>
              <a:rPr lang="en-US" sz="2800" kern="1200" dirty="0">
                <a:solidFill>
                  <a:schemeClr val="bg1"/>
                </a:solidFill>
                <a:effectLst/>
                <a:latin typeface="Arial"/>
                <a:ea typeface="+mj-ea"/>
                <a:cs typeface="Arial"/>
              </a:rPr>
              <a:t>Create a Shareable File with some of your Student Information using MyStudentData Download </a:t>
            </a:r>
            <a:endParaRPr lang="en-US" dirty="0">
              <a:effectLst/>
            </a:endParaRPr>
          </a:p>
        </p:txBody>
      </p:sp>
      <p:sp>
        <p:nvSpPr>
          <p:cNvPr id="4"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dirty="0"/>
          </a:p>
          <a:p>
            <a:pPr marL="0" indent="0">
              <a:buNone/>
            </a:pPr>
            <a:endParaRPr lang="en-US" altLang="en-US" dirty="0"/>
          </a:p>
          <a:p>
            <a:pPr marL="0" indent="0" algn="just">
              <a:buNone/>
            </a:pPr>
            <a:r>
              <a:rPr lang="en-US" altLang="en-US" sz="3600" dirty="0"/>
              <a:t>Create a Shareable File with some of your Student Information using MyStudentData Download </a:t>
            </a:r>
          </a:p>
          <a:p>
            <a:endParaRPr lang="en-US" altLang="en-US" dirty="0"/>
          </a:p>
        </p:txBody>
      </p:sp>
    </p:spTree>
    <p:extLst>
      <p:ext uri="{BB962C8B-B14F-4D97-AF65-F5344CB8AC3E}">
        <p14:creationId xmlns:p14="http://schemas.microsoft.com/office/powerpoint/2010/main" val="199350084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kern="1200" baseline="0" dirty="0">
                <a:solidFill>
                  <a:schemeClr val="bg1"/>
                </a:solidFill>
                <a:effectLst/>
                <a:latin typeface="Arial"/>
                <a:ea typeface="+mj-ea"/>
                <a:cs typeface="Arial"/>
              </a:rPr>
              <a:t>My FAFSA - </a:t>
            </a:r>
            <a:r>
              <a:rPr lang="en-US" sz="2800" kern="1200" dirty="0">
                <a:solidFill>
                  <a:schemeClr val="bg1"/>
                </a:solidFill>
                <a:effectLst/>
                <a:latin typeface="Arial"/>
                <a:ea typeface="+mj-ea"/>
                <a:cs typeface="Arial"/>
              </a:rPr>
              <a:t>MyStudentData Download </a:t>
            </a:r>
            <a:endParaRPr lang="en-US" dirty="0">
              <a:effectLst/>
            </a:endParaRPr>
          </a:p>
        </p:txBody>
      </p:sp>
      <p:grpSp>
        <p:nvGrpSpPr>
          <p:cNvPr id="3" name="Group 2" descr="Screenshots of 2020-21 “My FAFSA” view where the user can View Correction History and close up of View Correction History Link." title="2020-21 “My FAFSA” view where the user can View Correction History and Close Up of View Correction History Link"/>
          <p:cNvGrpSpPr/>
          <p:nvPr/>
        </p:nvGrpSpPr>
        <p:grpSpPr>
          <a:xfrm>
            <a:off x="990600" y="666750"/>
            <a:ext cx="7933944" cy="3986950"/>
            <a:chOff x="990600" y="666750"/>
            <a:chExt cx="7933944" cy="3986950"/>
          </a:xfrm>
        </p:grpSpPr>
        <p:pic>
          <p:nvPicPr>
            <p:cNvPr id="5" name="Picture 4" descr="Screenshot of 2020-21 “My FAFSA” view where the user can View Correction History.&#10;" title="2020-21 “My FAFSA” view where the user can View Correction History."/>
            <p:cNvPicPr>
              <a:picLocks noChangeAspect="1"/>
            </p:cNvPicPr>
            <p:nvPr/>
          </p:nvPicPr>
          <p:blipFill>
            <a:blip r:embed="rId3"/>
            <a:stretch>
              <a:fillRect/>
            </a:stretch>
          </p:blipFill>
          <p:spPr>
            <a:xfrm>
              <a:off x="990600" y="666750"/>
              <a:ext cx="3200400" cy="3986950"/>
            </a:xfrm>
            <a:prstGeom prst="rect">
              <a:avLst/>
            </a:prstGeom>
          </p:spPr>
        </p:pic>
        <p:pic>
          <p:nvPicPr>
            <p:cNvPr id="7" name="Picture 6" descr="Screenshot of Close Up of View Correction History Link" title="Close Up of View Correction History Link"/>
            <p:cNvPicPr>
              <a:picLocks noChangeAspect="1"/>
            </p:cNvPicPr>
            <p:nvPr/>
          </p:nvPicPr>
          <p:blipFill>
            <a:blip r:embed="rId4"/>
            <a:stretch>
              <a:fillRect/>
            </a:stretch>
          </p:blipFill>
          <p:spPr>
            <a:xfrm>
              <a:off x="4438643" y="2369645"/>
              <a:ext cx="4485901" cy="778241"/>
            </a:xfrm>
            <a:prstGeom prst="rect">
              <a:avLst/>
            </a:prstGeom>
          </p:spPr>
        </p:pic>
        <p:sp>
          <p:nvSpPr>
            <p:cNvPr id="8" name="Right Arrow 7" descr="Red Arrow pointing to View Correction History LInk." title="Red Arrow"/>
            <p:cNvSpPr/>
            <p:nvPr/>
          </p:nvSpPr>
          <p:spPr>
            <a:xfrm>
              <a:off x="4414259" y="2925556"/>
              <a:ext cx="228600" cy="1524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1990297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MyStudentData Download view</a:t>
            </a:r>
            <a:endParaRPr lang="en-US" dirty="0"/>
          </a:p>
        </p:txBody>
      </p:sp>
      <p:pic>
        <p:nvPicPr>
          <p:cNvPr id="6" name="Picture 5" descr="Screenshot of 2020-21 “MyStudentData Download” view.&#10;" title="2020-21 “MyStudentData Download” view."/>
          <p:cNvPicPr>
            <a:picLocks noChangeAspect="1"/>
          </p:cNvPicPr>
          <p:nvPr/>
        </p:nvPicPr>
        <p:blipFill>
          <a:blip r:embed="rId3"/>
          <a:stretch>
            <a:fillRect/>
          </a:stretch>
        </p:blipFill>
        <p:spPr>
          <a:xfrm>
            <a:off x="457200" y="696965"/>
            <a:ext cx="8579064" cy="3974989"/>
          </a:xfrm>
          <a:prstGeom prst="rect">
            <a:avLst/>
          </a:prstGeom>
        </p:spPr>
      </p:pic>
    </p:spTree>
    <p:extLst>
      <p:ext uri="{BB962C8B-B14F-4D97-AF65-F5344CB8AC3E}">
        <p14:creationId xmlns:p14="http://schemas.microsoft.com/office/powerpoint/2010/main" val="123643378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Provide Missing Signatures</a:t>
            </a:r>
          </a:p>
        </p:txBody>
      </p:sp>
      <p:sp>
        <p:nvSpPr>
          <p:cNvPr id="4"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dirty="0"/>
          </a:p>
          <a:p>
            <a:pPr marL="0" indent="0">
              <a:buNone/>
            </a:pPr>
            <a:endParaRPr lang="en-US" altLang="en-US" dirty="0"/>
          </a:p>
          <a:p>
            <a:pPr marL="0" indent="0">
              <a:buNone/>
            </a:pPr>
            <a:r>
              <a:rPr lang="en-US" altLang="en-US" sz="4000" dirty="0"/>
              <a:t>Provide Missing Signatures</a:t>
            </a:r>
          </a:p>
          <a:p>
            <a:endParaRPr lang="en-US" altLang="en-US" dirty="0"/>
          </a:p>
        </p:txBody>
      </p:sp>
    </p:spTree>
    <p:extLst>
      <p:ext uri="{BB962C8B-B14F-4D97-AF65-F5344CB8AC3E}">
        <p14:creationId xmlns:p14="http://schemas.microsoft.com/office/powerpoint/2010/main" val="2799501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EFF0"/>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dirty="0"/>
              <a:t>Introduction</a:t>
            </a:r>
          </a:p>
        </p:txBody>
      </p:sp>
      <p:pic>
        <p:nvPicPr>
          <p:cNvPr id="5" name="Picture 4" descr="Screenshot of 2020-21 “Introduction” view.&#10;&#10;Each topic has accordion functionality that can be expanded and contracted to reveal additional information.&#10;&#10;" title="2020-21 “Introduction” view."/>
          <p:cNvPicPr>
            <a:picLocks noChangeAspect="1"/>
          </p:cNvPicPr>
          <p:nvPr/>
        </p:nvPicPr>
        <p:blipFill>
          <a:blip r:embed="rId3"/>
          <a:stretch>
            <a:fillRect/>
          </a:stretch>
        </p:blipFill>
        <p:spPr>
          <a:xfrm>
            <a:off x="2698811" y="742950"/>
            <a:ext cx="3746379" cy="3964522"/>
          </a:xfrm>
          <a:prstGeom prst="rect">
            <a:avLst/>
          </a:prstGeom>
        </p:spPr>
      </p:pic>
    </p:spTree>
    <p:extLst>
      <p:ext uri="{BB962C8B-B14F-4D97-AF65-F5344CB8AC3E}">
        <p14:creationId xmlns:p14="http://schemas.microsoft.com/office/powerpoint/2010/main" val="208127713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My FAFSA – Missing Signatures</a:t>
            </a:r>
            <a:endParaRPr lang="en-US" dirty="0"/>
          </a:p>
        </p:txBody>
      </p:sp>
      <p:pic>
        <p:nvPicPr>
          <p:cNvPr id="5" name="Picture 4" descr="Screenshot of 2020-21 “My FAFSA” view, when signatures are missing on a submitted FAFSA.&#10;" title="2020-21 “My FAFSA” view, when signatures are missing on a submitted FAFSA."/>
          <p:cNvPicPr>
            <a:picLocks noChangeAspect="1"/>
          </p:cNvPicPr>
          <p:nvPr/>
        </p:nvPicPr>
        <p:blipFill>
          <a:blip r:embed="rId3"/>
          <a:stretch>
            <a:fillRect/>
          </a:stretch>
        </p:blipFill>
        <p:spPr>
          <a:xfrm>
            <a:off x="3124200" y="684277"/>
            <a:ext cx="3200400" cy="3962400"/>
          </a:xfrm>
          <a:prstGeom prst="rect">
            <a:avLst/>
          </a:prstGeom>
        </p:spPr>
      </p:pic>
    </p:spTree>
    <p:extLst>
      <p:ext uri="{BB962C8B-B14F-4D97-AF65-F5344CB8AC3E}">
        <p14:creationId xmlns:p14="http://schemas.microsoft.com/office/powerpoint/2010/main" val="273580332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Signature Status before</a:t>
            </a:r>
            <a:r>
              <a:rPr lang="en-US" sz="2800" kern="1200" baseline="0" dirty="0">
                <a:solidFill>
                  <a:schemeClr val="bg1"/>
                </a:solidFill>
                <a:effectLst/>
                <a:latin typeface="Arial"/>
                <a:ea typeface="+mj-ea"/>
                <a:cs typeface="Arial"/>
              </a:rPr>
              <a:t> Parent Signs</a:t>
            </a:r>
            <a:r>
              <a:rPr lang="en-US" sz="2800" kern="1200" dirty="0">
                <a:solidFill>
                  <a:schemeClr val="bg1"/>
                </a:solidFill>
                <a:effectLst/>
                <a:latin typeface="Arial"/>
                <a:ea typeface="+mj-ea"/>
                <a:cs typeface="Arial"/>
              </a:rPr>
              <a:t> – Missing Signatures</a:t>
            </a:r>
            <a:endParaRPr lang="en-US" dirty="0"/>
          </a:p>
        </p:txBody>
      </p:sp>
      <p:pic>
        <p:nvPicPr>
          <p:cNvPr id="4" name="Picture 3" descr="Screenshot of 2020-21 “Signature Status” view for a dependent student.&#10;" title="2020-21 “Signature Status” view for a dependent student."/>
          <p:cNvPicPr>
            <a:picLocks noChangeAspect="1"/>
          </p:cNvPicPr>
          <p:nvPr/>
        </p:nvPicPr>
        <p:blipFill>
          <a:blip r:embed="rId3"/>
          <a:stretch>
            <a:fillRect/>
          </a:stretch>
        </p:blipFill>
        <p:spPr>
          <a:xfrm>
            <a:off x="2743200" y="720852"/>
            <a:ext cx="4023360" cy="2280758"/>
          </a:xfrm>
          <a:prstGeom prst="rect">
            <a:avLst/>
          </a:prstGeom>
        </p:spPr>
      </p:pic>
    </p:spTree>
    <p:extLst>
      <p:ext uri="{BB962C8B-B14F-4D97-AF65-F5344CB8AC3E}">
        <p14:creationId xmlns:p14="http://schemas.microsoft.com/office/powerpoint/2010/main" val="390577547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Parent Signature – Agreement</a:t>
            </a:r>
            <a:r>
              <a:rPr lang="en-US" sz="2800" kern="1200" baseline="0" dirty="0">
                <a:solidFill>
                  <a:schemeClr val="bg1"/>
                </a:solidFill>
                <a:effectLst/>
                <a:latin typeface="Arial"/>
                <a:ea typeface="+mj-ea"/>
                <a:cs typeface="Arial"/>
              </a:rPr>
              <a:t> of Terms – Missing Signatures</a:t>
            </a:r>
            <a:endParaRPr lang="en-US" dirty="0"/>
          </a:p>
        </p:txBody>
      </p:sp>
      <p:pic>
        <p:nvPicPr>
          <p:cNvPr id="2" name="Picture 1" descr="Screenshot of 2020-21 “Parent Signature – Agreement of Terms” view for a dependent student.&#10;" title="2020-21 “Parent Signature – Agreement of Terms” view for a dependent student."/>
          <p:cNvPicPr>
            <a:picLocks noChangeAspect="1"/>
          </p:cNvPicPr>
          <p:nvPr/>
        </p:nvPicPr>
        <p:blipFill>
          <a:blip r:embed="rId3"/>
          <a:stretch>
            <a:fillRect/>
          </a:stretch>
        </p:blipFill>
        <p:spPr>
          <a:xfrm>
            <a:off x="2560320" y="736564"/>
            <a:ext cx="4023360" cy="2992119"/>
          </a:xfrm>
          <a:prstGeom prst="rect">
            <a:avLst/>
          </a:prstGeom>
        </p:spPr>
      </p:pic>
    </p:spTree>
    <p:extLst>
      <p:ext uri="{BB962C8B-B14F-4D97-AF65-F5344CB8AC3E}">
        <p14:creationId xmlns:p14="http://schemas.microsoft.com/office/powerpoint/2010/main" val="67867383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Signature</a:t>
            </a:r>
            <a:r>
              <a:rPr lang="en-US" sz="2800" kern="1200" baseline="0" dirty="0">
                <a:solidFill>
                  <a:schemeClr val="bg1"/>
                </a:solidFill>
                <a:effectLst/>
                <a:latin typeface="Arial"/>
                <a:ea typeface="+mj-ea"/>
                <a:cs typeface="Arial"/>
              </a:rPr>
              <a:t> Options – Missing Signatures</a:t>
            </a:r>
            <a:endParaRPr lang="en-US" dirty="0"/>
          </a:p>
        </p:txBody>
      </p:sp>
      <p:pic>
        <p:nvPicPr>
          <p:cNvPr id="4" name="Picture 3" descr="Screenshot of 2020-21 “Signature Options” view for a dependent student.&#10;" title="2020-21 “Signature Options” view for a dependent student."/>
          <p:cNvPicPr>
            <a:picLocks noChangeAspect="1"/>
          </p:cNvPicPr>
          <p:nvPr/>
        </p:nvPicPr>
        <p:blipFill>
          <a:blip r:embed="rId3"/>
          <a:stretch>
            <a:fillRect/>
          </a:stretch>
        </p:blipFill>
        <p:spPr>
          <a:xfrm>
            <a:off x="2560320" y="742950"/>
            <a:ext cx="4023360" cy="2780329"/>
          </a:xfrm>
          <a:prstGeom prst="rect">
            <a:avLst/>
          </a:prstGeom>
        </p:spPr>
      </p:pic>
    </p:spTree>
    <p:extLst>
      <p:ext uri="{BB962C8B-B14F-4D97-AF65-F5344CB8AC3E}">
        <p14:creationId xmlns:p14="http://schemas.microsoft.com/office/powerpoint/2010/main" val="331715847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Which Parent Signs – Missing Signatures</a:t>
            </a:r>
            <a:endParaRPr lang="en-US" dirty="0"/>
          </a:p>
        </p:txBody>
      </p:sp>
      <p:pic>
        <p:nvPicPr>
          <p:cNvPr id="2" name="Picture 1" descr="Screenshot of 2020-21 “Which Parent Signs” view for a dependent student.&#10;" title="2020-21 “Which Parent Signs” view for a dependent student."/>
          <p:cNvPicPr>
            <a:picLocks noChangeAspect="1"/>
          </p:cNvPicPr>
          <p:nvPr/>
        </p:nvPicPr>
        <p:blipFill>
          <a:blip r:embed="rId3"/>
          <a:stretch>
            <a:fillRect/>
          </a:stretch>
        </p:blipFill>
        <p:spPr>
          <a:xfrm>
            <a:off x="2560320" y="742950"/>
            <a:ext cx="4023360" cy="2913643"/>
          </a:xfrm>
          <a:prstGeom prst="rect">
            <a:avLst/>
          </a:prstGeom>
        </p:spPr>
      </p:pic>
    </p:spTree>
    <p:extLst>
      <p:ext uri="{BB962C8B-B14F-4D97-AF65-F5344CB8AC3E}">
        <p14:creationId xmlns:p14="http://schemas.microsoft.com/office/powerpoint/2010/main" val="45983027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Sign With</a:t>
            </a:r>
            <a:r>
              <a:rPr lang="en-US" sz="2800" kern="1200" baseline="0" dirty="0">
                <a:solidFill>
                  <a:schemeClr val="bg1"/>
                </a:solidFill>
                <a:effectLst/>
                <a:latin typeface="Arial"/>
                <a:ea typeface="+mj-ea"/>
                <a:cs typeface="Arial"/>
              </a:rPr>
              <a:t> an FSA ID – Missing Signatures</a:t>
            </a:r>
            <a:endParaRPr lang="en-US" dirty="0"/>
          </a:p>
        </p:txBody>
      </p:sp>
      <p:pic>
        <p:nvPicPr>
          <p:cNvPr id="4" name="Picture 3" descr="Screenshot of 2020-21 “Sign With an FSA ID” view for a dependent student.&#10;" title="2020-21 “Sign With an FSA ID” view for a dependent student."/>
          <p:cNvPicPr>
            <a:picLocks noChangeAspect="1"/>
          </p:cNvPicPr>
          <p:nvPr/>
        </p:nvPicPr>
        <p:blipFill>
          <a:blip r:embed="rId3"/>
          <a:stretch>
            <a:fillRect/>
          </a:stretch>
        </p:blipFill>
        <p:spPr>
          <a:xfrm>
            <a:off x="2537460" y="742950"/>
            <a:ext cx="4069080" cy="3354936"/>
          </a:xfrm>
          <a:prstGeom prst="rect">
            <a:avLst/>
          </a:prstGeom>
        </p:spPr>
      </p:pic>
    </p:spTree>
    <p:extLst>
      <p:ext uri="{BB962C8B-B14F-4D97-AF65-F5344CB8AC3E}">
        <p14:creationId xmlns:p14="http://schemas.microsoft.com/office/powerpoint/2010/main" val="258237019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Signature Status after Parent</a:t>
            </a:r>
            <a:r>
              <a:rPr lang="en-US" sz="2800" kern="1200" baseline="0" dirty="0">
                <a:solidFill>
                  <a:schemeClr val="bg1"/>
                </a:solidFill>
                <a:effectLst/>
                <a:latin typeface="Arial"/>
                <a:ea typeface="+mj-ea"/>
                <a:cs typeface="Arial"/>
              </a:rPr>
              <a:t> Signs </a:t>
            </a:r>
            <a:r>
              <a:rPr lang="en-US" sz="2800" kern="1200" dirty="0">
                <a:solidFill>
                  <a:schemeClr val="bg1"/>
                </a:solidFill>
                <a:effectLst/>
                <a:latin typeface="Arial"/>
                <a:ea typeface="+mj-ea"/>
                <a:cs typeface="Arial"/>
              </a:rPr>
              <a:t>– Missing Signatures</a:t>
            </a:r>
            <a:endParaRPr lang="en-US" dirty="0"/>
          </a:p>
        </p:txBody>
      </p:sp>
      <p:pic>
        <p:nvPicPr>
          <p:cNvPr id="2" name="Picture 1" descr="Screenshot of 2020-21 “Signature Status” view for a dependent student after parent signs electronically.&#10;" title="2020-21 “Signature Status” view for a dependent student after parent signs electronically."/>
          <p:cNvPicPr>
            <a:picLocks noChangeAspect="1"/>
          </p:cNvPicPr>
          <p:nvPr/>
        </p:nvPicPr>
        <p:blipFill>
          <a:blip r:embed="rId3"/>
          <a:stretch>
            <a:fillRect/>
          </a:stretch>
        </p:blipFill>
        <p:spPr>
          <a:xfrm>
            <a:off x="2537460" y="719696"/>
            <a:ext cx="4069080" cy="2608120"/>
          </a:xfrm>
          <a:prstGeom prst="rect">
            <a:avLst/>
          </a:prstGeom>
        </p:spPr>
      </p:pic>
    </p:spTree>
    <p:extLst>
      <p:ext uri="{BB962C8B-B14F-4D97-AF65-F5344CB8AC3E}">
        <p14:creationId xmlns:p14="http://schemas.microsoft.com/office/powerpoint/2010/main" val="81964469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Confirmation view – Missing</a:t>
            </a:r>
            <a:r>
              <a:rPr lang="en-US" sz="2800" kern="1200" baseline="0" dirty="0">
                <a:solidFill>
                  <a:schemeClr val="bg1"/>
                </a:solidFill>
                <a:effectLst/>
                <a:latin typeface="Arial"/>
                <a:ea typeface="+mj-ea"/>
                <a:cs typeface="Arial"/>
              </a:rPr>
              <a:t> Signatures</a:t>
            </a:r>
            <a:endParaRPr lang="en-US" dirty="0"/>
          </a:p>
        </p:txBody>
      </p:sp>
      <p:pic>
        <p:nvPicPr>
          <p:cNvPr id="7" name="Picture 6" descr="Screenshot of 2020-21 “Confirmation view” for dependent student after parent signature has been provided. &#10;" title="2020-21 “Confirmation view” for dependent student after parent signature has been provided. "/>
          <p:cNvPicPr>
            <a:picLocks noChangeAspect="1"/>
          </p:cNvPicPr>
          <p:nvPr/>
        </p:nvPicPr>
        <p:blipFill>
          <a:blip r:embed="rId3"/>
          <a:stretch>
            <a:fillRect/>
          </a:stretch>
        </p:blipFill>
        <p:spPr>
          <a:xfrm>
            <a:off x="914400" y="819150"/>
            <a:ext cx="7315200" cy="2774207"/>
          </a:xfrm>
          <a:prstGeom prst="rect">
            <a:avLst/>
          </a:prstGeom>
        </p:spPr>
      </p:pic>
    </p:spTree>
    <p:extLst>
      <p:ext uri="{BB962C8B-B14F-4D97-AF65-F5344CB8AC3E}">
        <p14:creationId xmlns:p14="http://schemas.microsoft.com/office/powerpoint/2010/main" val="329522415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User Account Management</a:t>
            </a:r>
          </a:p>
        </p:txBody>
      </p:sp>
      <p:sp>
        <p:nvSpPr>
          <p:cNvPr id="4"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dirty="0"/>
          </a:p>
          <a:p>
            <a:pPr marL="0" indent="0">
              <a:buNone/>
            </a:pPr>
            <a:endParaRPr lang="en-US" altLang="en-US" dirty="0"/>
          </a:p>
          <a:p>
            <a:pPr marL="0" indent="0">
              <a:buNone/>
            </a:pPr>
            <a:r>
              <a:rPr lang="en-US" altLang="en-US" sz="4000" dirty="0"/>
              <a:t>User Account Management</a:t>
            </a:r>
          </a:p>
          <a:p>
            <a:endParaRPr lang="en-US" altLang="en-US" dirty="0"/>
          </a:p>
        </p:txBody>
      </p:sp>
    </p:spTree>
    <p:extLst>
      <p:ext uri="{BB962C8B-B14F-4D97-AF65-F5344CB8AC3E}">
        <p14:creationId xmlns:p14="http://schemas.microsoft.com/office/powerpoint/2010/main" val="331635765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My FAFSA – User Account Management</a:t>
            </a:r>
            <a:endParaRPr lang="en-US" dirty="0"/>
          </a:p>
        </p:txBody>
      </p:sp>
      <p:grpSp>
        <p:nvGrpSpPr>
          <p:cNvPr id="4" name="Group 3" descr="Screenshots of 2020-21 “My FAFSA” view where the user can access User Account Management to manage their FSA ID and close up view of User Account Management." title="2020-21 “My FAFSA” view where the user can access User Account Management to manage their FSA ID and Close Up of User Account Management"/>
          <p:cNvGrpSpPr/>
          <p:nvPr/>
        </p:nvGrpSpPr>
        <p:grpSpPr>
          <a:xfrm>
            <a:off x="381000" y="666750"/>
            <a:ext cx="8542047" cy="3986950"/>
            <a:chOff x="381000" y="666750"/>
            <a:chExt cx="8542047" cy="3986950"/>
          </a:xfrm>
        </p:grpSpPr>
        <p:pic>
          <p:nvPicPr>
            <p:cNvPr id="5" name="Picture 4" descr="Screenshot of 2020-21 “My FAFSA” view where the user can access User Account Management to manage their FSA ID.&#10;&#10;" title="2020-21 “My FAFSA” view where the user can access User Account Management to manage their FSA ID."/>
            <p:cNvPicPr>
              <a:picLocks noChangeAspect="1"/>
            </p:cNvPicPr>
            <p:nvPr/>
          </p:nvPicPr>
          <p:blipFill>
            <a:blip r:embed="rId3"/>
            <a:stretch>
              <a:fillRect/>
            </a:stretch>
          </p:blipFill>
          <p:spPr>
            <a:xfrm>
              <a:off x="381000" y="666750"/>
              <a:ext cx="3200400" cy="3986950"/>
            </a:xfrm>
            <a:prstGeom prst="rect">
              <a:avLst/>
            </a:prstGeom>
          </p:spPr>
        </p:pic>
        <p:pic>
          <p:nvPicPr>
            <p:cNvPr id="3" name="Picture 2" descr="Screenshot of Close up of User Account Management" title="Close up of User Account Management"/>
            <p:cNvPicPr>
              <a:picLocks noChangeAspect="1"/>
            </p:cNvPicPr>
            <p:nvPr/>
          </p:nvPicPr>
          <p:blipFill>
            <a:blip r:embed="rId4"/>
            <a:stretch>
              <a:fillRect/>
            </a:stretch>
          </p:blipFill>
          <p:spPr>
            <a:xfrm>
              <a:off x="3733800" y="1885950"/>
              <a:ext cx="5189247" cy="1790700"/>
            </a:xfrm>
            <a:prstGeom prst="rect">
              <a:avLst/>
            </a:prstGeom>
          </p:spPr>
        </p:pic>
        <p:sp>
          <p:nvSpPr>
            <p:cNvPr id="9" name="Right Arrow 8" descr="Red Arrow pointing to User Account Management LInk." title="Red Arrow"/>
            <p:cNvSpPr/>
            <p:nvPr/>
          </p:nvSpPr>
          <p:spPr>
            <a:xfrm rot="10800000">
              <a:off x="990600" y="4324350"/>
              <a:ext cx="228600" cy="1524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71609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Dependent Student</a:t>
            </a:r>
            <a:r>
              <a:rPr lang="en-US" baseline="0" dirty="0"/>
              <a:t> with Parental Data</a:t>
            </a:r>
            <a:endParaRPr lang="en-US" dirty="0"/>
          </a:p>
        </p:txBody>
      </p:sp>
      <p:sp>
        <p:nvSpPr>
          <p:cNvPr id="3"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dirty="0"/>
          </a:p>
          <a:p>
            <a:pPr marL="0" indent="0">
              <a:buNone/>
            </a:pPr>
            <a:endParaRPr lang="en-US" altLang="en-US" dirty="0"/>
          </a:p>
          <a:p>
            <a:pPr marL="0" indent="0">
              <a:buNone/>
            </a:pPr>
            <a:r>
              <a:rPr lang="en-US" sz="4000" dirty="0"/>
              <a:t>Dependent Student with Parental Data</a:t>
            </a:r>
            <a:endParaRPr lang="en-US" altLang="en-US" dirty="0"/>
          </a:p>
        </p:txBody>
      </p:sp>
    </p:spTree>
    <p:extLst>
      <p:ext uri="{BB962C8B-B14F-4D97-AF65-F5344CB8AC3E}">
        <p14:creationId xmlns:p14="http://schemas.microsoft.com/office/powerpoint/2010/main" val="224808703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My FSA ID homepage – User Account Management</a:t>
            </a:r>
            <a:endParaRPr lang="en-US" dirty="0"/>
          </a:p>
        </p:txBody>
      </p:sp>
      <p:pic>
        <p:nvPicPr>
          <p:cNvPr id="4" name="Picture 3" descr="Screenshot of 2020-21 “My FSA ID homepage” view.&#10;" title="2020-21 “My FSA ID homepage” view."/>
          <p:cNvPicPr>
            <a:picLocks noChangeAspect="1"/>
          </p:cNvPicPr>
          <p:nvPr/>
        </p:nvPicPr>
        <p:blipFill>
          <a:blip r:embed="rId3"/>
          <a:stretch>
            <a:fillRect/>
          </a:stretch>
        </p:blipFill>
        <p:spPr>
          <a:xfrm>
            <a:off x="2537460" y="742950"/>
            <a:ext cx="4069080" cy="3223166"/>
          </a:xfrm>
          <a:prstGeom prst="rect">
            <a:avLst/>
          </a:prstGeom>
        </p:spPr>
      </p:pic>
    </p:spTree>
    <p:extLst>
      <p:ext uri="{BB962C8B-B14F-4D97-AF65-F5344CB8AC3E}">
        <p14:creationId xmlns:p14="http://schemas.microsoft.com/office/powerpoint/2010/main" val="152367708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Auto-Zero</a:t>
            </a:r>
            <a:r>
              <a:rPr lang="en-US" baseline="0" dirty="0"/>
              <a:t> EFC Title Card</a:t>
            </a:r>
            <a:endParaRPr lang="en-US" dirty="0"/>
          </a:p>
        </p:txBody>
      </p:sp>
      <p:sp>
        <p:nvSpPr>
          <p:cNvPr id="4"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dirty="0"/>
          </a:p>
          <a:p>
            <a:pPr marL="0" indent="0">
              <a:buNone/>
            </a:pPr>
            <a:endParaRPr lang="en-US" altLang="en-US" dirty="0"/>
          </a:p>
          <a:p>
            <a:pPr marL="0" indent="0">
              <a:buNone/>
            </a:pPr>
            <a:r>
              <a:rPr lang="en-US" sz="4000" dirty="0"/>
              <a:t>Auto-Zero EFC (skipping the remaining financial questions)</a:t>
            </a:r>
            <a:endParaRPr lang="en-US" altLang="en-US" dirty="0"/>
          </a:p>
        </p:txBody>
      </p:sp>
    </p:spTree>
    <p:extLst>
      <p:ext uri="{BB962C8B-B14F-4D97-AF65-F5344CB8AC3E}">
        <p14:creationId xmlns:p14="http://schemas.microsoft.com/office/powerpoint/2010/main" val="233546972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Parent Tax Information – Auto-Zero</a:t>
            </a:r>
            <a:r>
              <a:rPr lang="en-US" sz="2800" kern="1200" baseline="0" dirty="0">
                <a:solidFill>
                  <a:schemeClr val="bg1"/>
                </a:solidFill>
                <a:effectLst/>
                <a:latin typeface="Arial"/>
                <a:ea typeface="+mj-ea"/>
                <a:cs typeface="Arial"/>
              </a:rPr>
              <a:t> EFC</a:t>
            </a:r>
            <a:endParaRPr lang="en-US" dirty="0"/>
          </a:p>
        </p:txBody>
      </p:sp>
      <p:pic>
        <p:nvPicPr>
          <p:cNvPr id="2" name="Picture 1" descr="Screenshot of 2020-21 “Parent Tax Information” view.&#10;&#10;Note: In this scenario the parent will be eligible for Auto-Zero EFC.&#10;" title="2020-21 “Parent Tax Information” view."/>
          <p:cNvPicPr>
            <a:picLocks noChangeAspect="1"/>
          </p:cNvPicPr>
          <p:nvPr/>
        </p:nvPicPr>
        <p:blipFill>
          <a:blip r:embed="rId3"/>
          <a:stretch>
            <a:fillRect/>
          </a:stretch>
        </p:blipFill>
        <p:spPr>
          <a:xfrm>
            <a:off x="2667000" y="743276"/>
            <a:ext cx="4069080" cy="3885873"/>
          </a:xfrm>
          <a:prstGeom prst="rect">
            <a:avLst/>
          </a:prstGeom>
        </p:spPr>
      </p:pic>
    </p:spTree>
    <p:extLst>
      <p:ext uri="{BB962C8B-B14F-4D97-AF65-F5344CB8AC3E}">
        <p14:creationId xmlns:p14="http://schemas.microsoft.com/office/powerpoint/2010/main" val="112905164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Parent Income from</a:t>
            </a:r>
            <a:r>
              <a:rPr lang="en-US" sz="2800" kern="1200" baseline="0" dirty="0">
                <a:solidFill>
                  <a:schemeClr val="bg1"/>
                </a:solidFill>
                <a:effectLst/>
                <a:latin typeface="Arial"/>
                <a:ea typeface="+mj-ea"/>
                <a:cs typeface="Arial"/>
              </a:rPr>
              <a:t> Work – Auto-Zero EFC</a:t>
            </a:r>
            <a:endParaRPr lang="en-US" dirty="0"/>
          </a:p>
        </p:txBody>
      </p:sp>
      <p:pic>
        <p:nvPicPr>
          <p:cNvPr id="4" name="Picture 3" descr="Screenshot of 2020-21 “Parent Income from Work” view.&#10;&#10;Note: In this scenario the parent will be eligible for Auto-Zero EFC.&#10;" title="2020-21 “Parent Income from Work” view."/>
          <p:cNvPicPr>
            <a:picLocks noChangeAspect="1"/>
          </p:cNvPicPr>
          <p:nvPr/>
        </p:nvPicPr>
        <p:blipFill>
          <a:blip r:embed="rId3"/>
          <a:stretch>
            <a:fillRect/>
          </a:stretch>
        </p:blipFill>
        <p:spPr>
          <a:xfrm>
            <a:off x="2514600" y="742950"/>
            <a:ext cx="4114800" cy="2255327"/>
          </a:xfrm>
          <a:prstGeom prst="rect">
            <a:avLst/>
          </a:prstGeom>
        </p:spPr>
      </p:pic>
    </p:spTree>
    <p:extLst>
      <p:ext uri="{BB962C8B-B14F-4D97-AF65-F5344CB8AC3E}">
        <p14:creationId xmlns:p14="http://schemas.microsoft.com/office/powerpoint/2010/main" val="247770200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Parent</a:t>
            </a:r>
            <a:r>
              <a:rPr lang="en-US" sz="2800" kern="1200" baseline="0" dirty="0">
                <a:solidFill>
                  <a:schemeClr val="bg1"/>
                </a:solidFill>
                <a:effectLst/>
                <a:latin typeface="Arial"/>
                <a:ea typeface="+mj-ea"/>
                <a:cs typeface="Arial"/>
              </a:rPr>
              <a:t> Skip Remaining Questions – Auto-Zero EFC</a:t>
            </a:r>
            <a:endParaRPr lang="en-US" dirty="0"/>
          </a:p>
        </p:txBody>
      </p:sp>
      <p:pic>
        <p:nvPicPr>
          <p:cNvPr id="2" name="Picture 1" descr="Screenshot of 2020-21 “Parent Skip Remaining Questions” view for a dependent student who qualifies for an Auto-Zero EFC.&#10;&#10;When the applicant qualifies for an Auto-Zero EFC, they may be given the option to skip the remaining financial questions on the FAFSA (depending on the applicant’s state of legal residence). If the applicant answers “Yes” to the “Skipping” question, they skip the remaining financial questions and are taken directly to the “Sign and Submit” view.&#10;&#10;The example in this screenshot displays the “Parent Skip Remaining Questions” view for a dependent applicant, where the “Skipping” question is displayed. In this example, the parent has chosen to skip the remaining financial questions. The remaining financial questions will be skipped for the parent, and all financial questions will be skipped for the applicant.&#10;&#10;" title="2020-21 “Parent Skip Remaining Questions” view for a dependent student who qualifies for an Auto-Zero EFC."/>
          <p:cNvPicPr>
            <a:picLocks noChangeAspect="1"/>
          </p:cNvPicPr>
          <p:nvPr/>
        </p:nvPicPr>
        <p:blipFill>
          <a:blip r:embed="rId3"/>
          <a:stretch>
            <a:fillRect/>
          </a:stretch>
        </p:blipFill>
        <p:spPr>
          <a:xfrm>
            <a:off x="2514600" y="742950"/>
            <a:ext cx="4114800" cy="2197677"/>
          </a:xfrm>
          <a:prstGeom prst="rect">
            <a:avLst/>
          </a:prstGeom>
        </p:spPr>
      </p:pic>
    </p:spTree>
    <p:extLst>
      <p:ext uri="{BB962C8B-B14F-4D97-AF65-F5344CB8AC3E}">
        <p14:creationId xmlns:p14="http://schemas.microsoft.com/office/powerpoint/2010/main" val="392878834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IRS DRT Title Card</a:t>
            </a:r>
          </a:p>
        </p:txBody>
      </p:sp>
      <p:sp>
        <p:nvSpPr>
          <p:cNvPr id="3" name="Rectangle 2"/>
          <p:cNvSpPr/>
          <p:nvPr/>
        </p:nvSpPr>
        <p:spPr>
          <a:xfrm>
            <a:off x="381000" y="2094696"/>
            <a:ext cx="3117072" cy="707886"/>
          </a:xfrm>
          <a:prstGeom prst="rect">
            <a:avLst/>
          </a:prstGeom>
        </p:spPr>
        <p:txBody>
          <a:bodyPr wrap="none">
            <a:spAutoFit/>
          </a:bodyPr>
          <a:lstStyle/>
          <a:p>
            <a:pPr algn="ctr"/>
            <a:r>
              <a:rPr lang="en-US" altLang="en-US" sz="4000" dirty="0"/>
              <a:t>IRS DRT Views</a:t>
            </a:r>
          </a:p>
        </p:txBody>
      </p:sp>
    </p:spTree>
    <p:extLst>
      <p:ext uri="{BB962C8B-B14F-4D97-AF65-F5344CB8AC3E}">
        <p14:creationId xmlns:p14="http://schemas.microsoft.com/office/powerpoint/2010/main" val="135993878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Dependent Student – IRS DRT</a:t>
            </a:r>
            <a:endParaRPr lang="en-US" dirty="0"/>
          </a:p>
        </p:txBody>
      </p:sp>
      <p:pic>
        <p:nvPicPr>
          <p:cNvPr id="4" name="Picture 3" descr="Screenshot of 2020-21 “Dependent Student” view.&#10;&#10;If the dependent applicant is unable to provide parental data on the FAFSA, they should select “I am unable to provide information about my parent(s).” The applicant should then click “Next.”&#10;" title="2020-21 “Dependent Student” view."/>
          <p:cNvPicPr>
            <a:picLocks noChangeAspect="1"/>
          </p:cNvPicPr>
          <p:nvPr/>
        </p:nvPicPr>
        <p:blipFill>
          <a:blip r:embed="rId3"/>
          <a:stretch>
            <a:fillRect/>
          </a:stretch>
        </p:blipFill>
        <p:spPr>
          <a:xfrm>
            <a:off x="2746248" y="708660"/>
            <a:ext cx="4087368" cy="2962309"/>
          </a:xfrm>
          <a:prstGeom prst="rect">
            <a:avLst/>
          </a:prstGeom>
        </p:spPr>
      </p:pic>
    </p:spTree>
    <p:extLst>
      <p:ext uri="{BB962C8B-B14F-4D97-AF65-F5344CB8AC3E}">
        <p14:creationId xmlns:p14="http://schemas.microsoft.com/office/powerpoint/2010/main" val="334544413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pPr rtl="0" eaLnBrk="0" fontAlgn="base" hangingPunct="0"/>
            <a:r>
              <a:rPr lang="en-US" sz="2800" kern="1200" dirty="0">
                <a:solidFill>
                  <a:schemeClr val="bg1"/>
                </a:solidFill>
                <a:effectLst/>
                <a:latin typeface="Arial"/>
                <a:ea typeface="+mj-ea"/>
                <a:cs typeface="Arial"/>
              </a:rPr>
              <a:t>Impact of Not Providing</a:t>
            </a:r>
            <a:r>
              <a:rPr lang="en-US" sz="2800" kern="1200" baseline="0" dirty="0">
                <a:solidFill>
                  <a:schemeClr val="bg1"/>
                </a:solidFill>
                <a:effectLst/>
                <a:latin typeface="Arial"/>
                <a:ea typeface="+mj-ea"/>
                <a:cs typeface="Arial"/>
              </a:rPr>
              <a:t> Parent Information – IRS DRT</a:t>
            </a:r>
            <a:endParaRPr lang="en-US" dirty="0">
              <a:effectLst/>
            </a:endParaRPr>
          </a:p>
        </p:txBody>
      </p:sp>
      <p:pic>
        <p:nvPicPr>
          <p:cNvPr id="6" name="Picture 5" descr="2020-21 “Impact of Not Providing Parent Information” view.  This page view is new to the application for 2020-21.&#10;&#10;The view notifies the applicant that although they’re allowed to skip parent information, an EFC will not be generated and they must follow up with their financial aid administrator in order to complete their FAFSA and receive an EFC.&#10;&#10;&#10;" title="2020-21 “Impact of Not Providing Parent Information” view.  This page view is new to the application for 2020-21."/>
          <p:cNvPicPr>
            <a:picLocks noChangeAspect="1"/>
          </p:cNvPicPr>
          <p:nvPr/>
        </p:nvPicPr>
        <p:blipFill>
          <a:blip r:embed="rId3"/>
          <a:stretch>
            <a:fillRect/>
          </a:stretch>
        </p:blipFill>
        <p:spPr>
          <a:xfrm>
            <a:off x="2743200" y="753618"/>
            <a:ext cx="4069080" cy="2554764"/>
          </a:xfrm>
          <a:prstGeom prst="rect">
            <a:avLst/>
          </a:prstGeom>
        </p:spPr>
      </p:pic>
    </p:spTree>
    <p:extLst>
      <p:ext uri="{BB962C8B-B14F-4D97-AF65-F5344CB8AC3E}">
        <p14:creationId xmlns:p14="http://schemas.microsoft.com/office/powerpoint/2010/main" val="362304031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Special Circumstances Qualifications – IRS DRT</a:t>
            </a:r>
            <a:endParaRPr lang="en-US" dirty="0"/>
          </a:p>
        </p:txBody>
      </p:sp>
      <p:pic>
        <p:nvPicPr>
          <p:cNvPr id="3" name="Picture 2" descr="Screenshot of 2020-21 “Special Circumstances Qualifications” view.&#10;&#10;The applicant will be given examples of what would be considered special circumstances and some examples of what would not be considered special circumstances.&#10;&#10;The applicant will then be taken to the “Special Circumstances” view, where they can either:&#10;Correct their response from the previous view and be given the opportunity to provide parental information,&#10;Select the response “I have a special circumstance…” or,&#10;Select a response stating that they do not have a special circumstance, but are unable to provide parental information.&#10;&#10;In this example, the applicant has selected “I have a special circumstance and I am unable to provide information about my parent(s).” The applicant can then click “Next.”&#10;&#10;&#10;&#10;" title="2020-21 “Special Circumstances Qualifications” view."/>
          <p:cNvPicPr>
            <a:picLocks noChangeAspect="1"/>
          </p:cNvPicPr>
          <p:nvPr/>
        </p:nvPicPr>
        <p:blipFill>
          <a:blip r:embed="rId3"/>
          <a:stretch>
            <a:fillRect/>
          </a:stretch>
        </p:blipFill>
        <p:spPr>
          <a:xfrm>
            <a:off x="2657693" y="720467"/>
            <a:ext cx="3828614" cy="3984884"/>
          </a:xfrm>
          <a:prstGeom prst="rect">
            <a:avLst/>
          </a:prstGeom>
        </p:spPr>
      </p:pic>
    </p:spTree>
    <p:extLst>
      <p:ext uri="{BB962C8B-B14F-4D97-AF65-F5344CB8AC3E}">
        <p14:creationId xmlns:p14="http://schemas.microsoft.com/office/powerpoint/2010/main" val="371133451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Tax Filing Status – IRS DRT</a:t>
            </a:r>
            <a:endParaRPr lang="en-US" dirty="0"/>
          </a:p>
        </p:txBody>
      </p:sp>
      <p:pic>
        <p:nvPicPr>
          <p:cNvPr id="4" name="Picture 3" descr="Screenshot of 2020-21 “Student Tax Filing Status” view.&#10;&#10;The applicant chose that they have a special circumstance and will be allowed to skip parent information.  The applicant will need to contact their financial aid administrator at the college for further instruction.&#10;" title="2020-21 “Student Tax Filing Status” view."/>
          <p:cNvPicPr>
            <a:picLocks noChangeAspect="1"/>
          </p:cNvPicPr>
          <p:nvPr/>
        </p:nvPicPr>
        <p:blipFill>
          <a:blip r:embed="rId3"/>
          <a:stretch>
            <a:fillRect/>
          </a:stretch>
        </p:blipFill>
        <p:spPr>
          <a:xfrm>
            <a:off x="2537460" y="742950"/>
            <a:ext cx="4069080" cy="3503930"/>
          </a:xfrm>
          <a:prstGeom prst="rect">
            <a:avLst/>
          </a:prstGeom>
        </p:spPr>
      </p:pic>
    </p:spTree>
    <p:extLst>
      <p:ext uri="{BB962C8B-B14F-4D97-AF65-F5344CB8AC3E}">
        <p14:creationId xmlns:p14="http://schemas.microsoft.com/office/powerpoint/2010/main" val="2005479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EDEE"/>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dirty="0"/>
              <a:t>Personal Information</a:t>
            </a:r>
            <a:r>
              <a:rPr lang="en-US" baseline="0" dirty="0"/>
              <a:t> for Student - Dependent</a:t>
            </a:r>
            <a:endParaRPr lang="en-US" dirty="0"/>
          </a:p>
        </p:txBody>
      </p:sp>
      <p:pic>
        <p:nvPicPr>
          <p:cNvPr id="3" name="Picture 2" descr="Screenshot of 2020-21 “Personal Information for Student” view.&#10;&#10;This is one of multiple views on fafsa.gov that explains that ‘you’ and ‘your’ are referencing the student. Other views where this messaging appear include the Search for High School, Student Marital Status, Parent Marital Status and Student Tax Filing Status.  &#10;&#10;New views and sections, such as student financials, have been added to sync fafsa.gov with the mobile app.  Examples of new “sync” views will be pointed out later on in the presentation.&#10;&#10;Additional box highlighted in green indicating that the application has been successfully saved.&#10;&#10;Note: This is the first view for the Student Demographics section.&#10;&#10;&#10;" title="2020-21 “Personal Information for Student” view."/>
          <p:cNvPicPr>
            <a:picLocks noChangeAspect="1"/>
          </p:cNvPicPr>
          <p:nvPr/>
        </p:nvPicPr>
        <p:blipFill>
          <a:blip r:embed="rId3"/>
          <a:stretch>
            <a:fillRect/>
          </a:stretch>
        </p:blipFill>
        <p:spPr>
          <a:xfrm>
            <a:off x="2700196" y="742950"/>
            <a:ext cx="3657600" cy="3943350"/>
          </a:xfrm>
          <a:prstGeom prst="rect">
            <a:avLst/>
          </a:prstGeom>
        </p:spPr>
      </p:pic>
    </p:spTree>
    <p:extLst>
      <p:ext uri="{BB962C8B-B14F-4D97-AF65-F5344CB8AC3E}">
        <p14:creationId xmlns:p14="http://schemas.microsoft.com/office/powerpoint/2010/main" val="30395620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rtl="0" eaLnBrk="1" latinLnBrk="0" hangingPunct="1"/>
            <a:r>
              <a:rPr lang="en-US" sz="2800" kern="1200" dirty="0">
                <a:solidFill>
                  <a:schemeClr val="bg1"/>
                </a:solidFill>
                <a:effectLst/>
                <a:latin typeface="Arial"/>
                <a:ea typeface="+mj-ea"/>
                <a:cs typeface="Arial"/>
              </a:rPr>
              <a:t>Special Circumstances – Unsubsidized Loan Only Title Card</a:t>
            </a:r>
            <a:endParaRPr lang="en-US" dirty="0">
              <a:effectLst/>
            </a:endParaRPr>
          </a:p>
        </p:txBody>
      </p:sp>
      <p:sp>
        <p:nvSpPr>
          <p:cNvPr id="4"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dirty="0"/>
          </a:p>
          <a:p>
            <a:pPr marL="0" indent="0">
              <a:buNone/>
            </a:pPr>
            <a:r>
              <a:rPr lang="en-US" altLang="en-US" dirty="0"/>
              <a:t>Special Circumstances – Unsubsidized Loan Only</a:t>
            </a:r>
            <a:endParaRPr lang="en-US" altLang="en-US" sz="4000" dirty="0"/>
          </a:p>
          <a:p>
            <a:endParaRPr lang="en-US" altLang="en-US" dirty="0"/>
          </a:p>
        </p:txBody>
      </p:sp>
    </p:spTree>
    <p:extLst>
      <p:ext uri="{BB962C8B-B14F-4D97-AF65-F5344CB8AC3E}">
        <p14:creationId xmlns:p14="http://schemas.microsoft.com/office/powerpoint/2010/main" val="207364601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EAEAEB"/>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kern="1200" dirty="0">
                <a:solidFill>
                  <a:schemeClr val="bg1"/>
                </a:solidFill>
                <a:effectLst/>
                <a:latin typeface="Arial"/>
                <a:ea typeface="+mj-ea"/>
                <a:cs typeface="Arial"/>
              </a:rPr>
              <a:t>Dependent Student - Special Circumstances – Unsubsidized Loan Only</a:t>
            </a:r>
            <a:endParaRPr lang="en-US" dirty="0">
              <a:effectLst/>
            </a:endParaRPr>
          </a:p>
        </p:txBody>
      </p:sp>
      <p:pic>
        <p:nvPicPr>
          <p:cNvPr id="4" name="Picture 3" descr="Screenshot of 2020-21 “Dependent Student” view.&#10;&#10;If the dependent applicant is unable to provide parental data on the FAFSA, they should select “I am unable to provide information about my parent(s).” The applicant should then click “Next.”&#10;" title="2020-21 “Dependent Student” view."/>
          <p:cNvPicPr>
            <a:picLocks noChangeAspect="1"/>
          </p:cNvPicPr>
          <p:nvPr/>
        </p:nvPicPr>
        <p:blipFill>
          <a:blip r:embed="rId3"/>
          <a:stretch>
            <a:fillRect/>
          </a:stretch>
        </p:blipFill>
        <p:spPr>
          <a:xfrm>
            <a:off x="2667000" y="708660"/>
            <a:ext cx="4069080" cy="2949055"/>
          </a:xfrm>
          <a:prstGeom prst="rect">
            <a:avLst/>
          </a:prstGeom>
        </p:spPr>
      </p:pic>
    </p:spTree>
    <p:extLst>
      <p:ext uri="{BB962C8B-B14F-4D97-AF65-F5344CB8AC3E}">
        <p14:creationId xmlns:p14="http://schemas.microsoft.com/office/powerpoint/2010/main" val="394409730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EAEAEB"/>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pPr marL="0" marR="0" lvl="0" indent="0" algn="ctr" defTabSz="457200" rtl="0" eaLnBrk="0" fontAlgn="base" latinLnBrk="0" hangingPunct="0">
              <a:lnSpc>
                <a:spcPct val="100000"/>
              </a:lnSpc>
              <a:spcBef>
                <a:spcPct val="0"/>
              </a:spcBef>
              <a:spcAft>
                <a:spcPts val="0"/>
              </a:spcAft>
              <a:buClrTx/>
              <a:buSzTx/>
              <a:buFontTx/>
              <a:buNone/>
              <a:tabLst/>
              <a:defRPr/>
            </a:pPr>
            <a:r>
              <a:rPr lang="en-US" sz="2800" kern="1200" dirty="0">
                <a:solidFill>
                  <a:schemeClr val="bg1"/>
                </a:solidFill>
                <a:effectLst/>
                <a:latin typeface="Arial"/>
                <a:ea typeface="+mj-ea"/>
                <a:cs typeface="Arial"/>
              </a:rPr>
              <a:t>Impact of Not Providing</a:t>
            </a:r>
            <a:r>
              <a:rPr lang="en-US" sz="2800" kern="1200" baseline="0" dirty="0">
                <a:solidFill>
                  <a:schemeClr val="bg1"/>
                </a:solidFill>
                <a:effectLst/>
                <a:latin typeface="Arial"/>
                <a:ea typeface="+mj-ea"/>
                <a:cs typeface="Arial"/>
              </a:rPr>
              <a:t> Parent Information - </a:t>
            </a:r>
            <a:r>
              <a:rPr lang="en-US" sz="2800" kern="1200" dirty="0">
                <a:solidFill>
                  <a:schemeClr val="bg1"/>
                </a:solidFill>
                <a:effectLst/>
                <a:latin typeface="Arial"/>
                <a:ea typeface="+mj-ea"/>
                <a:cs typeface="Arial"/>
              </a:rPr>
              <a:t>Special Circumstances – Unsubsidized Loan Only</a:t>
            </a:r>
            <a:endParaRPr lang="en-US" dirty="0">
              <a:effectLst/>
            </a:endParaRPr>
          </a:p>
        </p:txBody>
      </p:sp>
      <p:pic>
        <p:nvPicPr>
          <p:cNvPr id="6" name="Picture 5" descr="2020-21 “Impact of Not Providing Parent Information” view.  This page view is new to the application for 2020-21.&#10;&#10;The view notifies the applicant that although they’re allowed to skip parent information, an EFC will not be generated and they must follow up with their financial aid administrator in order to complete their FAFSA and receive an EFC.&#10;&#10;&#10;" title="2020-21 “Impact of Not Providing Parent Information” view.  This page view is new to the application for 2020-21."/>
          <p:cNvPicPr>
            <a:picLocks noChangeAspect="1"/>
          </p:cNvPicPr>
          <p:nvPr/>
        </p:nvPicPr>
        <p:blipFill>
          <a:blip r:embed="rId3"/>
          <a:stretch>
            <a:fillRect/>
          </a:stretch>
        </p:blipFill>
        <p:spPr>
          <a:xfrm>
            <a:off x="2667000" y="742950"/>
            <a:ext cx="4069080" cy="2554764"/>
          </a:xfrm>
          <a:prstGeom prst="rect">
            <a:avLst/>
          </a:prstGeom>
        </p:spPr>
      </p:pic>
    </p:spTree>
    <p:extLst>
      <p:ext uri="{BB962C8B-B14F-4D97-AF65-F5344CB8AC3E}">
        <p14:creationId xmlns:p14="http://schemas.microsoft.com/office/powerpoint/2010/main" val="169755156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kern="1200" dirty="0">
                <a:solidFill>
                  <a:schemeClr val="bg1"/>
                </a:solidFill>
                <a:effectLst/>
                <a:latin typeface="Arial"/>
                <a:ea typeface="+mj-ea"/>
                <a:cs typeface="Arial"/>
              </a:rPr>
              <a:t>Special Circumstances Qualifications - Special Circumstances – Unsubsidized Loan Only</a:t>
            </a:r>
            <a:endParaRPr lang="en-US" dirty="0">
              <a:effectLst/>
            </a:endParaRPr>
          </a:p>
        </p:txBody>
      </p:sp>
      <p:pic>
        <p:nvPicPr>
          <p:cNvPr id="4" name="Picture 3" descr="Screenshot of 2020-21 “Special Circumstances Qualifications” view.&#10;&#10;The applicant selects “I do not have a special circumstance , and am submitting my FAFSA without parent information to apply for an unsubsidized loan only” and clicks “Next.”&#10;&#10;" title="2020-21 “Special Circumstances Qualifications” view."/>
          <p:cNvPicPr>
            <a:picLocks noChangeAspect="1"/>
          </p:cNvPicPr>
          <p:nvPr/>
        </p:nvPicPr>
        <p:blipFill>
          <a:blip r:embed="rId3"/>
          <a:stretch>
            <a:fillRect/>
          </a:stretch>
        </p:blipFill>
        <p:spPr>
          <a:xfrm>
            <a:off x="2590800" y="716429"/>
            <a:ext cx="3810000" cy="4031009"/>
          </a:xfrm>
          <a:prstGeom prst="rect">
            <a:avLst/>
          </a:prstGeom>
        </p:spPr>
      </p:pic>
    </p:spTree>
    <p:extLst>
      <p:ext uri="{BB962C8B-B14F-4D97-AF65-F5344CB8AC3E}">
        <p14:creationId xmlns:p14="http://schemas.microsoft.com/office/powerpoint/2010/main" val="165515560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EAEAEB"/>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kern="1200" dirty="0">
                <a:solidFill>
                  <a:schemeClr val="bg1"/>
                </a:solidFill>
                <a:effectLst/>
                <a:latin typeface="Arial"/>
                <a:ea typeface="+mj-ea"/>
                <a:cs typeface="Arial"/>
              </a:rPr>
              <a:t>Student Tax Filing Status - Special Circumstances – Unsubsidized Loan Only</a:t>
            </a:r>
            <a:endParaRPr lang="en-US" dirty="0">
              <a:effectLst/>
            </a:endParaRPr>
          </a:p>
        </p:txBody>
      </p:sp>
      <p:pic>
        <p:nvPicPr>
          <p:cNvPr id="4" name="Picture 3" descr="Screenshot of 2020-21 “Student Tax Filing Status” view.&#10;&#10;The applicant chose that they have a special circumstance and will be allowed to skip parent information.  The applicant will need to contact their financial aid administrator at the college for further instruction.&#10;" title="2020-21 “Student Tax Filing Status” view."/>
          <p:cNvPicPr>
            <a:picLocks noChangeAspect="1"/>
          </p:cNvPicPr>
          <p:nvPr/>
        </p:nvPicPr>
        <p:blipFill>
          <a:blip r:embed="rId3"/>
          <a:stretch>
            <a:fillRect/>
          </a:stretch>
        </p:blipFill>
        <p:spPr>
          <a:xfrm>
            <a:off x="2639568" y="742950"/>
            <a:ext cx="4023360" cy="3464560"/>
          </a:xfrm>
          <a:prstGeom prst="rect">
            <a:avLst/>
          </a:prstGeom>
        </p:spPr>
      </p:pic>
    </p:spTree>
    <p:extLst>
      <p:ext uri="{BB962C8B-B14F-4D97-AF65-F5344CB8AC3E}">
        <p14:creationId xmlns:p14="http://schemas.microsoft.com/office/powerpoint/2010/main" val="24674276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Homeless Circumstance Title Card</a:t>
            </a:r>
          </a:p>
        </p:txBody>
      </p:sp>
      <p:sp>
        <p:nvSpPr>
          <p:cNvPr id="4"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dirty="0"/>
          </a:p>
          <a:p>
            <a:pPr marL="0" indent="0">
              <a:buNone/>
            </a:pPr>
            <a:endParaRPr lang="en-US" altLang="en-US" dirty="0"/>
          </a:p>
          <a:p>
            <a:pPr marL="0" indent="0">
              <a:buNone/>
            </a:pPr>
            <a:r>
              <a:rPr lang="en-US" altLang="en-US" sz="4000" dirty="0"/>
              <a:t>Homeless Circumstance</a:t>
            </a:r>
          </a:p>
          <a:p>
            <a:endParaRPr lang="en-US" altLang="en-US" dirty="0"/>
          </a:p>
        </p:txBody>
      </p:sp>
    </p:spTree>
    <p:extLst>
      <p:ext uri="{BB962C8B-B14F-4D97-AF65-F5344CB8AC3E}">
        <p14:creationId xmlns:p14="http://schemas.microsoft.com/office/powerpoint/2010/main" val="214197825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Homelessness Filter Question – Homeless Circumstance</a:t>
            </a:r>
            <a:endParaRPr lang="en-US" dirty="0"/>
          </a:p>
        </p:txBody>
      </p:sp>
      <p:pic>
        <p:nvPicPr>
          <p:cNvPr id="8" name="Picture 7" descr="Screenshot of 2020-21 “Student Homelessness Filter Question” view.&#10;&#10;The homelessness filtering question now has its own view.&#10;&#10;" title="2020-21 “Student Homelessness Filter Question” view."/>
          <p:cNvPicPr>
            <a:picLocks noChangeAspect="1"/>
          </p:cNvPicPr>
          <p:nvPr/>
        </p:nvPicPr>
        <p:blipFill>
          <a:blip r:embed="rId3"/>
          <a:stretch>
            <a:fillRect/>
          </a:stretch>
        </p:blipFill>
        <p:spPr>
          <a:xfrm>
            <a:off x="2743200" y="742950"/>
            <a:ext cx="4069080" cy="2161699"/>
          </a:xfrm>
          <a:prstGeom prst="rect">
            <a:avLst/>
          </a:prstGeom>
        </p:spPr>
      </p:pic>
    </p:spTree>
    <p:extLst>
      <p:ext uri="{BB962C8B-B14F-4D97-AF65-F5344CB8AC3E}">
        <p14:creationId xmlns:p14="http://schemas.microsoft.com/office/powerpoint/2010/main" val="147651614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a:t>
            </a:r>
            <a:r>
              <a:rPr lang="en-US" sz="2800" kern="1200" baseline="0" dirty="0">
                <a:solidFill>
                  <a:schemeClr val="bg1"/>
                </a:solidFill>
                <a:effectLst/>
                <a:latin typeface="Arial"/>
                <a:ea typeface="+mj-ea"/>
                <a:cs typeface="Arial"/>
              </a:rPr>
              <a:t> Homelessness Questions, Homeless Liaison – Homeless Circumstance</a:t>
            </a:r>
            <a:endParaRPr lang="en-US" dirty="0"/>
          </a:p>
        </p:txBody>
      </p:sp>
      <p:pic>
        <p:nvPicPr>
          <p:cNvPr id="4" name="Picture 3" descr="Screenshot of 2020-21 “Student Homelessness Questions” view.&#10;&#10;The applicant now has the option to check which entity made the determination or select “None of the above.”&#10;&#10;In this example the applicant chooses one of the three choices designated as an acceptable entity for being recognized as an unaccompanied youth who is homeless.&#10;&#10;The applicant should click the “Next” button. They will then skip the parental information views and go directly to the student Household Info views.&#10;" title="2020-21 “Student Homelessness Questions” view."/>
          <p:cNvPicPr>
            <a:picLocks noChangeAspect="1"/>
          </p:cNvPicPr>
          <p:nvPr/>
        </p:nvPicPr>
        <p:blipFill>
          <a:blip r:embed="rId3"/>
          <a:stretch>
            <a:fillRect/>
          </a:stretch>
        </p:blipFill>
        <p:spPr>
          <a:xfrm>
            <a:off x="2874264" y="742950"/>
            <a:ext cx="4069080" cy="2938780"/>
          </a:xfrm>
          <a:prstGeom prst="rect">
            <a:avLst/>
          </a:prstGeom>
        </p:spPr>
      </p:pic>
    </p:spTree>
    <p:extLst>
      <p:ext uri="{BB962C8B-B14F-4D97-AF65-F5344CB8AC3E}">
        <p14:creationId xmlns:p14="http://schemas.microsoft.com/office/powerpoint/2010/main" val="407914198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Household Info – Homeless Circumstance – Household Size,</a:t>
            </a:r>
            <a:r>
              <a:rPr lang="en-US" sz="2800" kern="1200" baseline="0" dirty="0">
                <a:solidFill>
                  <a:schemeClr val="bg1"/>
                </a:solidFill>
                <a:effectLst/>
                <a:latin typeface="Arial"/>
                <a:ea typeface="+mj-ea"/>
                <a:cs typeface="Arial"/>
              </a:rPr>
              <a:t> # in College</a:t>
            </a:r>
            <a:endParaRPr lang="en-US" dirty="0"/>
          </a:p>
        </p:txBody>
      </p:sp>
      <p:pic>
        <p:nvPicPr>
          <p:cNvPr id="3" name="Picture 2" descr="Screenshot of 2020-21 “Student Household Info” view.&#10;&#10;The applicant will be taken to the student household info page with household size display as 1 and allowing the applicant to proceed with the application as an independent.&#10;" title="2020-21 “Student Household Info” view."/>
          <p:cNvPicPr>
            <a:picLocks noChangeAspect="1"/>
          </p:cNvPicPr>
          <p:nvPr/>
        </p:nvPicPr>
        <p:blipFill>
          <a:blip r:embed="rId3"/>
          <a:stretch>
            <a:fillRect/>
          </a:stretch>
        </p:blipFill>
        <p:spPr>
          <a:xfrm>
            <a:off x="2743200" y="726948"/>
            <a:ext cx="3961829" cy="3991804"/>
          </a:xfrm>
          <a:prstGeom prst="rect">
            <a:avLst/>
          </a:prstGeom>
        </p:spPr>
      </p:pic>
    </p:spTree>
    <p:extLst>
      <p:ext uri="{BB962C8B-B14F-4D97-AF65-F5344CB8AC3E}">
        <p14:creationId xmlns:p14="http://schemas.microsoft.com/office/powerpoint/2010/main" val="400770664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EAEAEB"/>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Homelessness Filter Question – Filtering Question View</a:t>
            </a:r>
            <a:endParaRPr lang="en-US" dirty="0"/>
          </a:p>
        </p:txBody>
      </p:sp>
      <p:pic>
        <p:nvPicPr>
          <p:cNvPr id="8" name="Picture 7" descr="Screenshot of 2020-21 “Student Homelessness Filter Question” view.&#10;&#10;The homelessness filtering question now has its own view.&#10;&#10;" title="2020-21 “Student Homelessness Filter Question” view."/>
          <p:cNvPicPr>
            <a:picLocks noChangeAspect="1"/>
          </p:cNvPicPr>
          <p:nvPr/>
        </p:nvPicPr>
        <p:blipFill>
          <a:blip r:embed="rId3"/>
          <a:stretch>
            <a:fillRect/>
          </a:stretch>
        </p:blipFill>
        <p:spPr>
          <a:xfrm>
            <a:off x="2537460" y="742950"/>
            <a:ext cx="4069080" cy="2161699"/>
          </a:xfrm>
          <a:prstGeom prst="rect">
            <a:avLst/>
          </a:prstGeom>
        </p:spPr>
      </p:pic>
    </p:spTree>
    <p:extLst>
      <p:ext uri="{BB962C8B-B14F-4D97-AF65-F5344CB8AC3E}">
        <p14:creationId xmlns:p14="http://schemas.microsoft.com/office/powerpoint/2010/main" val="2145013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36" y="150019"/>
            <a:ext cx="8426664" cy="364331"/>
          </a:xfrm>
        </p:spPr>
        <p:txBody>
          <a:bodyPr/>
          <a:lstStyle/>
          <a:p>
            <a:r>
              <a:rPr lang="en-US" dirty="0"/>
              <a:t>Topics</a:t>
            </a:r>
          </a:p>
        </p:txBody>
      </p:sp>
      <p:sp>
        <p:nvSpPr>
          <p:cNvPr id="7"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dirty="0"/>
              <a:t>Overview</a:t>
            </a:r>
          </a:p>
          <a:p>
            <a:r>
              <a:rPr lang="en-US" altLang="en-US" sz="1600" dirty="0"/>
              <a:t>Home view</a:t>
            </a:r>
          </a:p>
          <a:p>
            <a:r>
              <a:rPr lang="en-US" altLang="en-US" sz="1600" dirty="0"/>
              <a:t>Login view</a:t>
            </a:r>
          </a:p>
          <a:p>
            <a:r>
              <a:rPr lang="en-US" altLang="en-US" sz="1600" dirty="0"/>
              <a:t>Dependent Student with Parental Data view</a:t>
            </a:r>
          </a:p>
          <a:p>
            <a:r>
              <a:rPr lang="en-US" altLang="en-US" sz="1600" dirty="0"/>
              <a:t>Independent Student view</a:t>
            </a:r>
          </a:p>
          <a:p>
            <a:r>
              <a:rPr lang="en-US" altLang="en-US" sz="1600" dirty="0"/>
              <a:t>My FAFSA views </a:t>
            </a:r>
          </a:p>
          <a:p>
            <a:r>
              <a:rPr lang="en-US" altLang="en-US" sz="1600" dirty="0"/>
              <a:t>SAR view</a:t>
            </a:r>
          </a:p>
          <a:p>
            <a:r>
              <a:rPr lang="en-US" altLang="en-US" sz="1600" dirty="0"/>
              <a:t>FAFSA Corrections view </a:t>
            </a:r>
          </a:p>
          <a:p>
            <a:r>
              <a:rPr lang="en-US" altLang="en-US" sz="1600" dirty="0"/>
              <a:t>Auto-Zero EFC (skipping the remaining financial questions) view</a:t>
            </a:r>
          </a:p>
          <a:p>
            <a:r>
              <a:rPr lang="en-US" altLang="en-US" sz="1600" dirty="0"/>
              <a:t>Special Circumstances view</a:t>
            </a:r>
          </a:p>
          <a:p>
            <a:r>
              <a:rPr lang="en-US" altLang="en-US" sz="1600" dirty="0"/>
              <a:t>Special Circumstance – Unsubsidized Loan Only view</a:t>
            </a:r>
          </a:p>
          <a:p>
            <a:r>
              <a:rPr lang="en-US" altLang="en-US" sz="1600" dirty="0"/>
              <a:t>Homeless Circumstance view</a:t>
            </a:r>
          </a:p>
          <a:p>
            <a:r>
              <a:rPr lang="en-US" altLang="en-US" sz="1600" dirty="0"/>
              <a:t>Additional Resources</a:t>
            </a:r>
          </a:p>
          <a:p>
            <a:endParaRPr lang="en-US" altLang="en-US" dirty="0"/>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2952003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EEFEF"/>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dirty="0"/>
              <a:t>Student E-mail and Phone - Dependent</a:t>
            </a:r>
          </a:p>
        </p:txBody>
      </p:sp>
      <p:pic>
        <p:nvPicPr>
          <p:cNvPr id="3" name="Picture 2" descr="Screenshot of 2020-21 “Student E-mail and Phone” view. &#10;&#10;This view is new to 2020-21, as email and phone are now on one page to sync fafsa.gov and the mobile app.&#10;&#10;Note: While not mandatory, it is beneficial for the student/parent to include an e-mail address on the FAFSA application in order to receive important communications about their financial aid.&#10;" title="2020-21 “Student E-mail and Phone” view. "/>
          <p:cNvPicPr>
            <a:picLocks noChangeAspect="1"/>
          </p:cNvPicPr>
          <p:nvPr/>
        </p:nvPicPr>
        <p:blipFill>
          <a:blip r:embed="rId3"/>
          <a:stretch>
            <a:fillRect/>
          </a:stretch>
        </p:blipFill>
        <p:spPr>
          <a:xfrm>
            <a:off x="2560320" y="707877"/>
            <a:ext cx="4023360" cy="2937611"/>
          </a:xfrm>
          <a:prstGeom prst="rect">
            <a:avLst/>
          </a:prstGeom>
        </p:spPr>
      </p:pic>
    </p:spTree>
    <p:extLst>
      <p:ext uri="{BB962C8B-B14F-4D97-AF65-F5344CB8AC3E}">
        <p14:creationId xmlns:p14="http://schemas.microsoft.com/office/powerpoint/2010/main" val="97833001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a:t>
            </a:r>
            <a:r>
              <a:rPr lang="en-US" sz="2800" kern="1200" baseline="0" dirty="0">
                <a:solidFill>
                  <a:schemeClr val="bg1"/>
                </a:solidFill>
                <a:effectLst/>
                <a:latin typeface="Arial"/>
                <a:ea typeface="+mj-ea"/>
                <a:cs typeface="Arial"/>
              </a:rPr>
              <a:t> Homelessness Questions, None of the Above – Homeless Circumstance</a:t>
            </a:r>
            <a:endParaRPr lang="en-US" dirty="0"/>
          </a:p>
        </p:txBody>
      </p:sp>
      <p:pic>
        <p:nvPicPr>
          <p:cNvPr id="4" name="Picture 3" descr="Screenshot of 2020-21 “Student Homelessness Questions” view.  &#10;&#10;The applicant now has the option to check which entity made the determination or select “None of the above.”&#10;&#10;In this example the applicant chooses “None of the above.”&#10;&#10;" title="2020-21 “Student Homelessness Questions” view.  "/>
          <p:cNvPicPr>
            <a:picLocks noChangeAspect="1"/>
          </p:cNvPicPr>
          <p:nvPr/>
        </p:nvPicPr>
        <p:blipFill>
          <a:blip r:embed="rId3"/>
          <a:stretch>
            <a:fillRect/>
          </a:stretch>
        </p:blipFill>
        <p:spPr>
          <a:xfrm>
            <a:off x="2537460" y="742950"/>
            <a:ext cx="4069080" cy="2940766"/>
          </a:xfrm>
          <a:prstGeom prst="rect">
            <a:avLst/>
          </a:prstGeom>
        </p:spPr>
      </p:pic>
    </p:spTree>
    <p:extLst>
      <p:ext uri="{BB962C8B-B14F-4D97-AF65-F5344CB8AC3E}">
        <p14:creationId xmlns:p14="http://schemas.microsoft.com/office/powerpoint/2010/main" val="71225053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Homeless</a:t>
            </a:r>
            <a:r>
              <a:rPr lang="en-US" sz="2800" kern="1200" baseline="0" dirty="0">
                <a:solidFill>
                  <a:schemeClr val="bg1"/>
                </a:solidFill>
                <a:effectLst/>
                <a:latin typeface="Arial"/>
                <a:ea typeface="+mj-ea"/>
                <a:cs typeface="Arial"/>
              </a:rPr>
              <a:t> or at Risk of Being Homeless – Homeless Circumstance</a:t>
            </a:r>
            <a:endParaRPr lang="en-US" dirty="0"/>
          </a:p>
        </p:txBody>
      </p:sp>
      <p:grpSp>
        <p:nvGrpSpPr>
          <p:cNvPr id="4" name="Group 3" descr="Screenshot of 2020-21 “Homeless or at Risk of Being Homeless” view.&#10;&#10;This page describes the conditions for being homeless or at risk of being homeless.  Once the applicant clicks “Next” they will be taken to the page that describes potential impacts of not providing parent information.&#10;&#10;Note: New text has been added for the definition of being homeless.&#10;" title="2020-21 “Homeless or at Risk of Being Homeless” View"/>
          <p:cNvGrpSpPr/>
          <p:nvPr/>
        </p:nvGrpSpPr>
        <p:grpSpPr>
          <a:xfrm>
            <a:off x="2537460" y="755085"/>
            <a:ext cx="4069080" cy="3636916"/>
            <a:chOff x="2537460" y="755085"/>
            <a:chExt cx="4069080" cy="3636916"/>
          </a:xfrm>
        </p:grpSpPr>
        <p:pic>
          <p:nvPicPr>
            <p:cNvPr id="3" name="Picture 2" descr="Screenshot of 2020-21 “Homeless or at Risk of Being Homeless” view.&#10;&#10;This page describes the conditions for being homeless or at risk of being homeless.  Once the applicant clicks “Next” they will be taken to the page that describes potential impacts of not providing parent information.&#10;&#10;Note: New text has been added for the definition of being homeless.&#10;" title="2020-21 “Homeless or at Risk of Being Homeless” view."/>
            <p:cNvPicPr>
              <a:picLocks noChangeAspect="1"/>
            </p:cNvPicPr>
            <p:nvPr/>
          </p:nvPicPr>
          <p:blipFill>
            <a:blip r:embed="rId3"/>
            <a:stretch>
              <a:fillRect/>
            </a:stretch>
          </p:blipFill>
          <p:spPr>
            <a:xfrm>
              <a:off x="2537460" y="755085"/>
              <a:ext cx="4069080" cy="3636916"/>
            </a:xfrm>
            <a:prstGeom prst="rect">
              <a:avLst/>
            </a:prstGeom>
          </p:spPr>
        </p:pic>
        <p:sp>
          <p:nvSpPr>
            <p:cNvPr id="5" name="Rectangle 4" descr="Red Box used to highlighed updated homeless definition." title="Red Box"/>
            <p:cNvSpPr/>
            <p:nvPr/>
          </p:nvSpPr>
          <p:spPr>
            <a:xfrm>
              <a:off x="2895600" y="2419350"/>
              <a:ext cx="3505200" cy="4572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6156731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pPr rtl="0" eaLnBrk="0" fontAlgn="base" hangingPunct="0"/>
            <a:r>
              <a:rPr lang="en-US" sz="2800" kern="1200" dirty="0">
                <a:solidFill>
                  <a:schemeClr val="bg1"/>
                </a:solidFill>
                <a:effectLst/>
                <a:latin typeface="Arial"/>
                <a:ea typeface="+mj-ea"/>
                <a:cs typeface="Arial"/>
              </a:rPr>
              <a:t>Impact of Not Providing</a:t>
            </a:r>
            <a:r>
              <a:rPr lang="en-US" sz="2800" kern="1200" baseline="0" dirty="0">
                <a:solidFill>
                  <a:schemeClr val="bg1"/>
                </a:solidFill>
                <a:effectLst/>
                <a:latin typeface="Arial"/>
                <a:ea typeface="+mj-ea"/>
                <a:cs typeface="Arial"/>
              </a:rPr>
              <a:t> Parent Information – Homeless Circumstance</a:t>
            </a:r>
            <a:endParaRPr lang="en-US" dirty="0">
              <a:effectLst/>
            </a:endParaRPr>
          </a:p>
        </p:txBody>
      </p:sp>
      <p:pic>
        <p:nvPicPr>
          <p:cNvPr id="6" name="Picture 5" descr="2020-21 “Impact of Not Providing Parent Information” view.  This page view is new to the application for 2020-21.&#10;&#10;The view notifies the applicant that although they’re allowed to skip parent information, an EFC will not be generated and they must follow up with their financial aid administrator in order to complete their FAFSA and receive an EFC.&#10;&#10;&#10;" title="2020-21 “Impact of Not Providing Parent Information” view.  This page view is new to the application for 2020-21."/>
          <p:cNvPicPr>
            <a:picLocks noChangeAspect="1"/>
          </p:cNvPicPr>
          <p:nvPr/>
        </p:nvPicPr>
        <p:blipFill>
          <a:blip r:embed="rId3"/>
          <a:stretch>
            <a:fillRect/>
          </a:stretch>
        </p:blipFill>
        <p:spPr>
          <a:xfrm>
            <a:off x="2537460" y="742950"/>
            <a:ext cx="4069080" cy="2554764"/>
          </a:xfrm>
          <a:prstGeom prst="rect">
            <a:avLst/>
          </a:prstGeom>
        </p:spPr>
      </p:pic>
    </p:spTree>
    <p:extLst>
      <p:ext uri="{BB962C8B-B14F-4D97-AF65-F5344CB8AC3E}">
        <p14:creationId xmlns:p14="http://schemas.microsoft.com/office/powerpoint/2010/main" val="183898203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pPr rtl="0" eaLnBrk="0" fontAlgn="base" hangingPunct="0"/>
            <a:r>
              <a:rPr lang="en-US" sz="2800" kern="1200" dirty="0">
                <a:solidFill>
                  <a:schemeClr val="bg1"/>
                </a:solidFill>
                <a:effectLst/>
                <a:latin typeface="Arial"/>
                <a:ea typeface="+mj-ea"/>
                <a:cs typeface="Arial"/>
              </a:rPr>
              <a:t>Homeless</a:t>
            </a:r>
            <a:r>
              <a:rPr lang="en-US" sz="2800" kern="1200" baseline="0" dirty="0">
                <a:solidFill>
                  <a:schemeClr val="bg1"/>
                </a:solidFill>
                <a:effectLst/>
                <a:latin typeface="Arial"/>
                <a:ea typeface="+mj-ea"/>
                <a:cs typeface="Arial"/>
              </a:rPr>
              <a:t> or at Risk of Being Homeless Acknowledgement – Homeless Circumstance</a:t>
            </a:r>
            <a:endParaRPr lang="en-US" dirty="0">
              <a:effectLst/>
            </a:endParaRPr>
          </a:p>
        </p:txBody>
      </p:sp>
      <p:pic>
        <p:nvPicPr>
          <p:cNvPr id="3" name="Picture 2" descr="Screenshot of 2020-21 “Homeless or at Risk of Being Homeless Acknowledgement” view.&#10;&#10;Dependent student has the option to choose not to provide parent information with potential impacts listed on the previous slide or choose to provide parent information.&#10;&#10;" title="2020-21 “Homeless or at Risk of Being Homeless Acknowledgement” view."/>
          <p:cNvPicPr>
            <a:picLocks noChangeAspect="1"/>
          </p:cNvPicPr>
          <p:nvPr/>
        </p:nvPicPr>
        <p:blipFill>
          <a:blip r:embed="rId3"/>
          <a:stretch>
            <a:fillRect/>
          </a:stretch>
        </p:blipFill>
        <p:spPr>
          <a:xfrm>
            <a:off x="2537460" y="742950"/>
            <a:ext cx="4069080" cy="2428157"/>
          </a:xfrm>
          <a:prstGeom prst="rect">
            <a:avLst/>
          </a:prstGeom>
        </p:spPr>
      </p:pic>
    </p:spTree>
    <p:extLst>
      <p:ext uri="{BB962C8B-B14F-4D97-AF65-F5344CB8AC3E}">
        <p14:creationId xmlns:p14="http://schemas.microsoft.com/office/powerpoint/2010/main" val="145930501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Additional Resources</a:t>
            </a:r>
          </a:p>
        </p:txBody>
      </p:sp>
      <p:sp>
        <p:nvSpPr>
          <p:cNvPr id="4"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dirty="0"/>
          </a:p>
          <a:p>
            <a:pPr marL="0" indent="0">
              <a:buNone/>
            </a:pPr>
            <a:endParaRPr lang="en-US" altLang="en-US" dirty="0"/>
          </a:p>
          <a:p>
            <a:pPr marL="0" indent="0">
              <a:buNone/>
            </a:pPr>
            <a:r>
              <a:rPr lang="en-US" altLang="en-US" sz="4000" dirty="0"/>
              <a:t>Additional Resources</a:t>
            </a:r>
          </a:p>
          <a:p>
            <a:endParaRPr lang="en-US" altLang="en-US" dirty="0"/>
          </a:p>
        </p:txBody>
      </p:sp>
    </p:spTree>
    <p:extLst>
      <p:ext uri="{BB962C8B-B14F-4D97-AF65-F5344CB8AC3E}">
        <p14:creationId xmlns:p14="http://schemas.microsoft.com/office/powerpoint/2010/main" val="249125126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fafsa.gov</a:t>
            </a:r>
            <a:r>
              <a:rPr lang="en-US" baseline="0" dirty="0"/>
              <a:t> home page top view – Additional Resources</a:t>
            </a:r>
            <a:endParaRPr lang="en-US" dirty="0"/>
          </a:p>
        </p:txBody>
      </p:sp>
      <p:pic>
        <p:nvPicPr>
          <p:cNvPr id="4" name="Picture 3" descr="Screenshot of 2020-21 fafsa.gov home view - Top Section&#10;&#10;At the top of the 2020-21 fafsa.gov home view: &#10;Link to the StudentAid.gov Web site&#10;Dropdown menus for:&#10;Prepare for College&#10;Types of Aid&#10;Who Gets Aid&#10;FAFSA Apply for Aid&#10;How to Repay Your Loans&#10;&#10;If the applicant scrolls farther down the view, they are given additional resources. &#10;These include: Announcements &#10;" title="Top Section - 2020-21 fafsa.gov home view "/>
          <p:cNvPicPr>
            <a:picLocks noChangeAspect="1"/>
          </p:cNvPicPr>
          <p:nvPr/>
        </p:nvPicPr>
        <p:blipFill>
          <a:blip r:embed="rId3"/>
          <a:stretch>
            <a:fillRect/>
          </a:stretch>
        </p:blipFill>
        <p:spPr>
          <a:xfrm>
            <a:off x="381000" y="682734"/>
            <a:ext cx="8001000" cy="4057620"/>
          </a:xfrm>
          <a:prstGeom prst="rect">
            <a:avLst/>
          </a:prstGeom>
        </p:spPr>
      </p:pic>
    </p:spTree>
    <p:extLst>
      <p:ext uri="{BB962C8B-B14F-4D97-AF65-F5344CB8AC3E}">
        <p14:creationId xmlns:p14="http://schemas.microsoft.com/office/powerpoint/2010/main" val="359145028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fafsa.gov home</a:t>
            </a:r>
            <a:r>
              <a:rPr lang="en-US" baseline="0" dirty="0"/>
              <a:t> page middle view – Additional Resources</a:t>
            </a:r>
            <a:endParaRPr lang="en-US" dirty="0"/>
          </a:p>
        </p:txBody>
      </p:sp>
      <p:pic>
        <p:nvPicPr>
          <p:cNvPr id="5" name="Picture 4" descr="Screenshot of 2020-21 fafsa.gov home view - Middle Section&#10;&#10;The FAFSA home view features three links to help users navigate the financial aid process including FAFSA4caster, FAFSA help view, and FAFSA next steps once the form is completed.&#10;" title="MIddle Section - 2020-21 fafsa.gov home view "/>
          <p:cNvPicPr>
            <a:picLocks noChangeAspect="1"/>
          </p:cNvPicPr>
          <p:nvPr/>
        </p:nvPicPr>
        <p:blipFill>
          <a:blip r:embed="rId3"/>
          <a:stretch>
            <a:fillRect/>
          </a:stretch>
        </p:blipFill>
        <p:spPr>
          <a:xfrm>
            <a:off x="2286000" y="747148"/>
            <a:ext cx="4572000" cy="3489482"/>
          </a:xfrm>
          <a:prstGeom prst="rect">
            <a:avLst/>
          </a:prstGeom>
        </p:spPr>
      </p:pic>
    </p:spTree>
    <p:extLst>
      <p:ext uri="{BB962C8B-B14F-4D97-AF65-F5344CB8AC3E}">
        <p14:creationId xmlns:p14="http://schemas.microsoft.com/office/powerpoint/2010/main" val="370138343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fafsa.gov home</a:t>
            </a:r>
            <a:r>
              <a:rPr lang="en-US" baseline="0" dirty="0"/>
              <a:t> page bottom view – Additional Resources</a:t>
            </a:r>
            <a:endParaRPr lang="en-US" dirty="0"/>
          </a:p>
        </p:txBody>
      </p:sp>
      <p:pic>
        <p:nvPicPr>
          <p:cNvPr id="4" name="Picture 3" descr="Screenshot of 2020-21 fafsa.gov home view - Bottom Section&#10;&#10;Additional Student Aid links are provided at the bottom of the homepage. &#10;" title="Bottom Section - 2020-21 fafsa.gov home view"/>
          <p:cNvPicPr>
            <a:picLocks noChangeAspect="1"/>
          </p:cNvPicPr>
          <p:nvPr/>
        </p:nvPicPr>
        <p:blipFill>
          <a:blip r:embed="rId3"/>
          <a:stretch>
            <a:fillRect/>
          </a:stretch>
        </p:blipFill>
        <p:spPr>
          <a:xfrm>
            <a:off x="1828800" y="819149"/>
            <a:ext cx="5486400" cy="2767206"/>
          </a:xfrm>
          <a:prstGeom prst="rect">
            <a:avLst/>
          </a:prstGeom>
        </p:spPr>
      </p:pic>
    </p:spTree>
    <p:extLst>
      <p:ext uri="{BB962C8B-B14F-4D97-AF65-F5344CB8AC3E}">
        <p14:creationId xmlns:p14="http://schemas.microsoft.com/office/powerpoint/2010/main" val="21601718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baseline="0" dirty="0"/>
              <a:t>Help Page top view – Additional Resources</a:t>
            </a:r>
            <a:endParaRPr lang="en-US" dirty="0"/>
          </a:p>
        </p:txBody>
      </p:sp>
      <p:pic>
        <p:nvPicPr>
          <p:cNvPr id="7" name="Picture 6" descr="Screenshot of Top of the help page.&#10;&#10;Trending Questions&#10;Browse FAQs&#10;" title="Top of the help page."/>
          <p:cNvPicPr>
            <a:picLocks noChangeAspect="1"/>
          </p:cNvPicPr>
          <p:nvPr/>
        </p:nvPicPr>
        <p:blipFill>
          <a:blip r:embed="rId3"/>
          <a:stretch>
            <a:fillRect/>
          </a:stretch>
        </p:blipFill>
        <p:spPr>
          <a:xfrm>
            <a:off x="2286000" y="742950"/>
            <a:ext cx="4572000" cy="3574264"/>
          </a:xfrm>
          <a:prstGeom prst="rect">
            <a:avLst/>
          </a:prstGeom>
        </p:spPr>
      </p:pic>
    </p:spTree>
    <p:extLst>
      <p:ext uri="{BB962C8B-B14F-4D97-AF65-F5344CB8AC3E}">
        <p14:creationId xmlns:p14="http://schemas.microsoft.com/office/powerpoint/2010/main" val="192568110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baseline="0" dirty="0"/>
              <a:t>Help Page middle view – Additional Resources</a:t>
            </a:r>
            <a:endParaRPr lang="en-US" dirty="0"/>
          </a:p>
        </p:txBody>
      </p:sp>
      <p:pic>
        <p:nvPicPr>
          <p:cNvPr id="4" name="Picture 3" descr="Screenshot of Middle of the help page.&#10;&#10;Help With the FAFSA process before you begin&#10;FSA ID&#10;Parents&#10;How Do I…?&#10;&#10;" title="Middle of the help page."/>
          <p:cNvPicPr>
            <a:picLocks noChangeAspect="1"/>
          </p:cNvPicPr>
          <p:nvPr/>
        </p:nvPicPr>
        <p:blipFill>
          <a:blip r:embed="rId3"/>
          <a:stretch>
            <a:fillRect/>
          </a:stretch>
        </p:blipFill>
        <p:spPr>
          <a:xfrm>
            <a:off x="2286000" y="819150"/>
            <a:ext cx="4572000" cy="3401262"/>
          </a:xfrm>
          <a:prstGeom prst="rect">
            <a:avLst/>
          </a:prstGeom>
        </p:spPr>
      </p:pic>
    </p:spTree>
    <p:extLst>
      <p:ext uri="{BB962C8B-B14F-4D97-AF65-F5344CB8AC3E}">
        <p14:creationId xmlns:p14="http://schemas.microsoft.com/office/powerpoint/2010/main" val="1361645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F4F4"/>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dirty="0"/>
              <a:t>Student Address - Dependent</a:t>
            </a:r>
          </a:p>
        </p:txBody>
      </p:sp>
      <p:pic>
        <p:nvPicPr>
          <p:cNvPr id="3" name="Picture 2" descr="Screenshot of 2020-21 “Student Address” view.&#10;&#10;Note: Email address is longer on this page as it has been given it’s own page.&#10;&#10;" title="2020-21 “Student Address” view."/>
          <p:cNvPicPr>
            <a:picLocks noChangeAspect="1"/>
          </p:cNvPicPr>
          <p:nvPr/>
        </p:nvPicPr>
        <p:blipFill>
          <a:blip r:embed="rId3"/>
          <a:stretch>
            <a:fillRect/>
          </a:stretch>
        </p:blipFill>
        <p:spPr>
          <a:xfrm>
            <a:off x="2560320" y="728081"/>
            <a:ext cx="4023360" cy="3275656"/>
          </a:xfrm>
          <a:prstGeom prst="rect">
            <a:avLst/>
          </a:prstGeom>
        </p:spPr>
      </p:pic>
    </p:spTree>
    <p:extLst>
      <p:ext uri="{BB962C8B-B14F-4D97-AF65-F5344CB8AC3E}">
        <p14:creationId xmlns:p14="http://schemas.microsoft.com/office/powerpoint/2010/main" val="144880515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baseline="0" dirty="0"/>
              <a:t>Help Page bottom view – Additional Resources</a:t>
            </a:r>
            <a:endParaRPr lang="en-US" dirty="0"/>
          </a:p>
        </p:txBody>
      </p:sp>
      <p:pic>
        <p:nvPicPr>
          <p:cNvPr id="4" name="Picture 3" descr="Screenshot of Bottom of the help page.&#10;&#10;7.  After the FAFSA Form Next Steps&#10;&#10;" title="Bottom of the help page."/>
          <p:cNvPicPr>
            <a:picLocks noChangeAspect="1"/>
          </p:cNvPicPr>
          <p:nvPr/>
        </p:nvPicPr>
        <p:blipFill>
          <a:blip r:embed="rId3"/>
          <a:stretch>
            <a:fillRect/>
          </a:stretch>
        </p:blipFill>
        <p:spPr>
          <a:xfrm>
            <a:off x="2286000" y="819150"/>
            <a:ext cx="4572000" cy="3589058"/>
          </a:xfrm>
          <a:prstGeom prst="rect">
            <a:avLst/>
          </a:prstGeom>
        </p:spPr>
      </p:pic>
    </p:spTree>
    <p:extLst>
      <p:ext uri="{BB962C8B-B14F-4D97-AF65-F5344CB8AC3E}">
        <p14:creationId xmlns:p14="http://schemas.microsoft.com/office/powerpoint/2010/main" val="20613306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2020-21 Web Demonstration</a:t>
            </a:r>
            <a:r>
              <a:rPr lang="en-US" baseline="0" dirty="0"/>
              <a:t> Site</a:t>
            </a:r>
            <a:endParaRPr lang="en-US" dirty="0"/>
          </a:p>
        </p:txBody>
      </p:sp>
      <p:sp>
        <p:nvSpPr>
          <p:cNvPr id="4"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dirty="0"/>
          </a:p>
          <a:p>
            <a:pPr marL="0" indent="0">
              <a:buNone/>
            </a:pPr>
            <a:endParaRPr lang="en-US" altLang="en-US" dirty="0"/>
          </a:p>
          <a:p>
            <a:pPr marL="0" indent="0">
              <a:buNone/>
            </a:pPr>
            <a:r>
              <a:rPr lang="en-US" altLang="en-US" sz="4000" dirty="0">
                <a:latin typeface="Arial" charset="0"/>
              </a:rPr>
              <a:t>2020-21 Web Demonstration Site</a:t>
            </a:r>
          </a:p>
          <a:p>
            <a:r>
              <a:rPr lang="en-US" altLang="en-US" sz="2400" dirty="0"/>
              <a:t>fafsa.gov and </a:t>
            </a:r>
            <a:r>
              <a:rPr lang="en-US" altLang="en-US" sz="2400" i="1" dirty="0"/>
              <a:t>FAA Access to CPS Online</a:t>
            </a:r>
            <a:r>
              <a:rPr lang="en-US" altLang="en-US" sz="2400" dirty="0"/>
              <a:t> Web Demonstration sites will be available on September 30, 2019</a:t>
            </a:r>
          </a:p>
          <a:p>
            <a:pPr lvl="1"/>
            <a:r>
              <a:rPr lang="en-US" altLang="en-US" sz="2400" dirty="0"/>
              <a:t>To access the sites, go to </a:t>
            </a:r>
            <a:r>
              <a:rPr lang="en-US" altLang="en-US" sz="2400" dirty="0">
                <a:hlinkClick r:id="rId3" tooltip="FAFSA on the Web and FAA Access to CPS Online Web Demonstration Site"/>
              </a:rPr>
              <a:t>https://FAFSAdemo.test.ed.gov </a:t>
            </a:r>
            <a:endParaRPr lang="en-US" altLang="en-US" sz="2400" dirty="0"/>
          </a:p>
          <a:p>
            <a:pPr marL="0" indent="0">
              <a:buNone/>
            </a:pPr>
            <a:endParaRPr lang="en-US" altLang="en-US" dirty="0"/>
          </a:p>
        </p:txBody>
      </p:sp>
    </p:spTree>
    <p:extLst>
      <p:ext uri="{BB962C8B-B14F-4D97-AF65-F5344CB8AC3E}">
        <p14:creationId xmlns:p14="http://schemas.microsoft.com/office/powerpoint/2010/main" val="413214473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rPr lang="en-US" sz="2700" dirty="0"/>
              <a:t>Thank you for previewing the 2020-21 </a:t>
            </a:r>
            <a:r>
              <a:rPr lang="en-US" altLang="en-US" sz="2700" dirty="0"/>
              <a:t>fafsa.gov</a:t>
            </a:r>
            <a:endParaRPr lang="en-US" sz="2700" dirty="0"/>
          </a:p>
        </p:txBody>
      </p:sp>
      <p:grpSp>
        <p:nvGrpSpPr>
          <p:cNvPr id="4" name="Group 3" descr="Click this &quot;Back&quot; button to view the presentation again." title="Back Button"/>
          <p:cNvGrpSpPr/>
          <p:nvPr/>
        </p:nvGrpSpPr>
        <p:grpSpPr>
          <a:xfrm>
            <a:off x="1885950" y="2473522"/>
            <a:ext cx="2171700" cy="1698428"/>
            <a:chOff x="990600" y="4197350"/>
            <a:chExt cx="2895600" cy="1509713"/>
          </a:xfrm>
        </p:grpSpPr>
        <p:sp>
          <p:nvSpPr>
            <p:cNvPr id="109571" name="TextBox 4" descr="Click the button below to view the presentation again"/>
            <p:cNvSpPr txBox="1">
              <a:spLocks noChangeArrowheads="1"/>
            </p:cNvSpPr>
            <p:nvPr/>
          </p:nvSpPr>
          <p:spPr bwMode="auto">
            <a:xfrm>
              <a:off x="990600" y="4197350"/>
              <a:ext cx="28956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a:t>Click the button below to view this presentation again.</a:t>
              </a:r>
            </a:p>
          </p:txBody>
        </p:sp>
        <p:sp>
          <p:nvSpPr>
            <p:cNvPr id="10" name="Action Button: Beginning 9" descr="Back button">
              <a:hlinkClick r:id="" action="ppaction://hlinkshowjump?jump=firstslide" highlightClick="1"/>
            </p:cNvPr>
            <p:cNvSpPr/>
            <p:nvPr/>
          </p:nvSpPr>
          <p:spPr>
            <a:xfrm>
              <a:off x="1752600" y="4953000"/>
              <a:ext cx="1042988" cy="754063"/>
            </a:xfrm>
            <a:prstGeom prst="actionButtonBeginning">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nvGrpSpPr>
          <p:cNvPr id="2" name="Group 1" descr="Click this &quot;Exit&quot; button to end this presentation." title="Exit Button"/>
          <p:cNvGrpSpPr/>
          <p:nvPr/>
        </p:nvGrpSpPr>
        <p:grpSpPr>
          <a:xfrm>
            <a:off x="5191720" y="2473522"/>
            <a:ext cx="1943100" cy="1807602"/>
            <a:chOff x="5486400" y="4197350"/>
            <a:chExt cx="2590800" cy="1294506"/>
          </a:xfrm>
        </p:grpSpPr>
        <p:sp>
          <p:nvSpPr>
            <p:cNvPr id="109572" name="TextBox 6" descr="Click this button to end this presentation"/>
            <p:cNvSpPr txBox="1">
              <a:spLocks noChangeArrowheads="1"/>
            </p:cNvSpPr>
            <p:nvPr/>
          </p:nvSpPr>
          <p:spPr bwMode="auto">
            <a:xfrm>
              <a:off x="5486400" y="4197350"/>
              <a:ext cx="25908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a:t>Click this button to end this presentation.</a:t>
              </a:r>
            </a:p>
          </p:txBody>
        </p:sp>
        <p:sp>
          <p:nvSpPr>
            <p:cNvPr id="9" name="Action Button: End 8" descr="Exit button">
              <a:hlinkClick r:id="" action="ppaction://hlinkshowjump?jump=endshow" highlightClick="1"/>
            </p:cNvPr>
            <p:cNvSpPr/>
            <p:nvPr/>
          </p:nvSpPr>
          <p:spPr>
            <a:xfrm>
              <a:off x="6172200" y="4812903"/>
              <a:ext cx="1042988" cy="678953"/>
            </a:xfrm>
            <a:prstGeom prst="actionButtonEnd">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1808470377"/>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CED"/>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dirty="0"/>
              <a:t>Student Residency and Eligibility - Dependent</a:t>
            </a:r>
          </a:p>
        </p:txBody>
      </p:sp>
      <p:pic>
        <p:nvPicPr>
          <p:cNvPr id="3" name="Picture 2" descr="Screenshot of 2020-21 “Student Residency and Eligibility” view.&#10;" title="2020-21 “Student Residency and Eligibility” view."/>
          <p:cNvPicPr>
            <a:picLocks noChangeAspect="1"/>
          </p:cNvPicPr>
          <p:nvPr/>
        </p:nvPicPr>
        <p:blipFill>
          <a:blip r:embed="rId3"/>
          <a:stretch>
            <a:fillRect/>
          </a:stretch>
        </p:blipFill>
        <p:spPr>
          <a:xfrm>
            <a:off x="2590800" y="751746"/>
            <a:ext cx="4023360" cy="2489200"/>
          </a:xfrm>
          <a:prstGeom prst="rect">
            <a:avLst/>
          </a:prstGeom>
        </p:spPr>
      </p:pic>
    </p:spTree>
    <p:extLst>
      <p:ext uri="{BB962C8B-B14F-4D97-AF65-F5344CB8AC3E}">
        <p14:creationId xmlns:p14="http://schemas.microsoft.com/office/powerpoint/2010/main" val="354821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dirty="0"/>
              <a:t>Student Residency</a:t>
            </a:r>
            <a:r>
              <a:rPr lang="en-US" baseline="0" dirty="0"/>
              <a:t> and State Aid Eligibility - Dependent</a:t>
            </a:r>
            <a:endParaRPr lang="en-US" dirty="0"/>
          </a:p>
        </p:txBody>
      </p:sp>
      <p:pic>
        <p:nvPicPr>
          <p:cNvPr id="3" name="Picture 2" descr="Screenshot of 2020-21 “Student Residency and Eligibility” view.&#10;&#10;The Informational message displays letting the applicant know they are eligible to transfer their FAFSA information to their participating state aid application and that the link will be available on the FAFSA confirmation view.  This message will only display when the student indicates a participating state as their state of legal residence.&#10;&#10;Participating states include: Iowa, Minnesota, Mississippi, New York, New Jersey, Pennsylvania, Vermont.&#10;&#10;" title="2020-21 “Student Residency and Eligibility” view."/>
          <p:cNvPicPr>
            <a:picLocks noChangeAspect="1"/>
          </p:cNvPicPr>
          <p:nvPr/>
        </p:nvPicPr>
        <p:blipFill>
          <a:blip r:embed="rId3"/>
          <a:stretch>
            <a:fillRect/>
          </a:stretch>
        </p:blipFill>
        <p:spPr>
          <a:xfrm>
            <a:off x="2537460" y="742950"/>
            <a:ext cx="4069080" cy="3268737"/>
          </a:xfrm>
          <a:prstGeom prst="rect">
            <a:avLst/>
          </a:prstGeom>
        </p:spPr>
      </p:pic>
    </p:spTree>
    <p:extLst>
      <p:ext uri="{BB962C8B-B14F-4D97-AF65-F5344CB8AC3E}">
        <p14:creationId xmlns:p14="http://schemas.microsoft.com/office/powerpoint/2010/main" val="2348608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EAEB"/>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dirty="0"/>
              <a:t>Student Education - Dependent</a:t>
            </a:r>
          </a:p>
        </p:txBody>
      </p:sp>
      <p:pic>
        <p:nvPicPr>
          <p:cNvPr id="3" name="Picture 2" descr="Screenshot of 2020-21 “Student Education” view.&#10;&#10;Note: Question 30 has been updated to now include the word “college” in order to help applicants answer the question properly.  &#10;" title="2020-21 “Student Education” view."/>
          <p:cNvPicPr>
            <a:picLocks noChangeAspect="1"/>
          </p:cNvPicPr>
          <p:nvPr/>
        </p:nvPicPr>
        <p:blipFill>
          <a:blip r:embed="rId3"/>
          <a:stretch>
            <a:fillRect/>
          </a:stretch>
        </p:blipFill>
        <p:spPr>
          <a:xfrm>
            <a:off x="2560320" y="757480"/>
            <a:ext cx="4023360" cy="3410512"/>
          </a:xfrm>
          <a:prstGeom prst="rect">
            <a:avLst/>
          </a:prstGeom>
        </p:spPr>
      </p:pic>
    </p:spTree>
    <p:extLst>
      <p:ext uri="{BB962C8B-B14F-4D97-AF65-F5344CB8AC3E}">
        <p14:creationId xmlns:p14="http://schemas.microsoft.com/office/powerpoint/2010/main" val="853494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EBEC"/>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dirty="0"/>
              <a:t>Student Selective Service - Dependent</a:t>
            </a:r>
          </a:p>
        </p:txBody>
      </p:sp>
      <p:pic>
        <p:nvPicPr>
          <p:cNvPr id="3" name="Picture 2" descr="Screenshot of 2020-21 “Student Selective Service” view.&#10;&#10;This view is new to 2020-21, as the male/female and Selective Service questions are now on one page to sync fafsa.gov and the mobile app.&#10;&#10;" title="2020-21 “Student Selective Service” view."/>
          <p:cNvPicPr>
            <a:picLocks noChangeAspect="1"/>
          </p:cNvPicPr>
          <p:nvPr/>
        </p:nvPicPr>
        <p:blipFill>
          <a:blip r:embed="rId3"/>
          <a:stretch>
            <a:fillRect/>
          </a:stretch>
        </p:blipFill>
        <p:spPr>
          <a:xfrm>
            <a:off x="2560320" y="748830"/>
            <a:ext cx="4023360" cy="2850723"/>
          </a:xfrm>
          <a:prstGeom prst="rect">
            <a:avLst/>
          </a:prstGeom>
        </p:spPr>
      </p:pic>
    </p:spTree>
    <p:extLst>
      <p:ext uri="{BB962C8B-B14F-4D97-AF65-F5344CB8AC3E}">
        <p14:creationId xmlns:p14="http://schemas.microsoft.com/office/powerpoint/2010/main" val="2763052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EBEC"/>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dirty="0"/>
              <a:t>Student Driver’s License - Dependent</a:t>
            </a:r>
          </a:p>
        </p:txBody>
      </p:sp>
      <p:pic>
        <p:nvPicPr>
          <p:cNvPr id="3" name="Picture 2" descr="Screenshot of 2020-21 “Student Driver’s License” view.&#10;&#10;This view is new to 2020-21, as driver’s license number and driver’s license state are now on one page to sync fafsa.gov and the mobile app.&#10;" title="2020-21 “Student Driver’s License” view."/>
          <p:cNvPicPr>
            <a:picLocks noChangeAspect="1"/>
          </p:cNvPicPr>
          <p:nvPr/>
        </p:nvPicPr>
        <p:blipFill>
          <a:blip r:embed="rId3"/>
          <a:stretch>
            <a:fillRect/>
          </a:stretch>
        </p:blipFill>
        <p:spPr>
          <a:xfrm>
            <a:off x="2560320" y="730914"/>
            <a:ext cx="4023360" cy="2641544"/>
          </a:xfrm>
          <a:prstGeom prst="rect">
            <a:avLst/>
          </a:prstGeom>
        </p:spPr>
      </p:pic>
    </p:spTree>
    <p:extLst>
      <p:ext uri="{BB962C8B-B14F-4D97-AF65-F5344CB8AC3E}">
        <p14:creationId xmlns:p14="http://schemas.microsoft.com/office/powerpoint/2010/main" val="1338373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6F6"/>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a:t>
            </a:r>
            <a:r>
              <a:rPr lang="en-US" sz="2800" kern="1200" baseline="0" dirty="0">
                <a:solidFill>
                  <a:schemeClr val="bg1"/>
                </a:solidFill>
                <a:effectLst/>
                <a:latin typeface="Arial"/>
                <a:ea typeface="+mj-ea"/>
                <a:cs typeface="Arial"/>
              </a:rPr>
              <a:t> Foster Care/Parent Education Completion - Dependent</a:t>
            </a:r>
            <a:endParaRPr lang="en-US" dirty="0"/>
          </a:p>
        </p:txBody>
      </p:sp>
      <p:pic>
        <p:nvPicPr>
          <p:cNvPr id="3" name="Picture 2" descr="Screenshot of 2020-21 “Student Foster Care/Parent Education Completion” view.&#10;" title="2020-21 “Student Foster Care/Parent Education Completion” view."/>
          <p:cNvPicPr>
            <a:picLocks noChangeAspect="1"/>
          </p:cNvPicPr>
          <p:nvPr/>
        </p:nvPicPr>
        <p:blipFill>
          <a:blip r:embed="rId3"/>
          <a:stretch>
            <a:fillRect/>
          </a:stretch>
        </p:blipFill>
        <p:spPr>
          <a:xfrm>
            <a:off x="2560320" y="745224"/>
            <a:ext cx="4023360" cy="2852002"/>
          </a:xfrm>
          <a:prstGeom prst="rect">
            <a:avLst/>
          </a:prstGeom>
        </p:spPr>
      </p:pic>
    </p:spTree>
    <p:extLst>
      <p:ext uri="{BB962C8B-B14F-4D97-AF65-F5344CB8AC3E}">
        <p14:creationId xmlns:p14="http://schemas.microsoft.com/office/powerpoint/2010/main" val="1430741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CEDED"/>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Search for High School - Dependent</a:t>
            </a:r>
            <a:endParaRPr lang="en-US" dirty="0"/>
          </a:p>
        </p:txBody>
      </p:sp>
      <p:pic>
        <p:nvPicPr>
          <p:cNvPr id="4" name="Picture 3" descr="Screenshot of 2020-21 “Search for High School” view.&#10;&#10;Note: This is the first view for the School Selection section.&#10;&#10;" title="2020-21 “Search for High School” view."/>
          <p:cNvPicPr>
            <a:picLocks noChangeAspect="1"/>
          </p:cNvPicPr>
          <p:nvPr/>
        </p:nvPicPr>
        <p:blipFill>
          <a:blip r:embed="rId3"/>
          <a:stretch>
            <a:fillRect/>
          </a:stretch>
        </p:blipFill>
        <p:spPr>
          <a:xfrm>
            <a:off x="2552700" y="724790"/>
            <a:ext cx="4038600" cy="4001134"/>
          </a:xfrm>
          <a:prstGeom prst="rect">
            <a:avLst/>
          </a:prstGeom>
        </p:spPr>
      </p:pic>
    </p:spTree>
    <p:extLst>
      <p:ext uri="{BB962C8B-B14F-4D97-AF65-F5344CB8AC3E}">
        <p14:creationId xmlns:p14="http://schemas.microsoft.com/office/powerpoint/2010/main" val="3433436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Search for High School Results - Dependent</a:t>
            </a:r>
            <a:endParaRPr lang="en-US" dirty="0"/>
          </a:p>
        </p:txBody>
      </p:sp>
      <p:pic>
        <p:nvPicPr>
          <p:cNvPr id="3" name="Picture 2" descr="Screenshot of 2020-21 “Search for High School Results” view.&#10;" title="2020-21 “Search for High School Results” view."/>
          <p:cNvPicPr>
            <a:picLocks noChangeAspect="1"/>
          </p:cNvPicPr>
          <p:nvPr/>
        </p:nvPicPr>
        <p:blipFill>
          <a:blip r:embed="rId3"/>
          <a:stretch>
            <a:fillRect/>
          </a:stretch>
        </p:blipFill>
        <p:spPr>
          <a:xfrm>
            <a:off x="2895600" y="690366"/>
            <a:ext cx="3352800" cy="4008967"/>
          </a:xfrm>
          <a:prstGeom prst="rect">
            <a:avLst/>
          </a:prstGeom>
        </p:spPr>
      </p:pic>
    </p:spTree>
    <p:extLst>
      <p:ext uri="{BB962C8B-B14F-4D97-AF65-F5344CB8AC3E}">
        <p14:creationId xmlns:p14="http://schemas.microsoft.com/office/powerpoint/2010/main" val="3000955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7"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The 2020-21 fafsa.gov Preview Presentation provides screenshots that Financial Aid Professionals, mentors, and counselors can use as a guide for the 2020-21 fafsa.gov application. The screenshots and information provided can be used to create/modify presentations for professional trainings and high school nights.</a:t>
            </a:r>
          </a:p>
          <a:p>
            <a:r>
              <a:rPr lang="en-US" altLang="en-US" sz="2000" dirty="0"/>
              <a:t>The screenshots are intended to show the majority of the questions displayed in fafsa.gov; however, most students and/or parents are unlikely to need to answer all of the questions when completing their application.</a:t>
            </a:r>
          </a:p>
          <a:p>
            <a:r>
              <a:rPr lang="en-US" altLang="en-US" sz="2000" dirty="0"/>
              <a:t>The test data used in this presentation shows examples of what fafsa.gov will look like.</a:t>
            </a:r>
          </a:p>
          <a:p>
            <a:endParaRPr lang="en-US" altLang="en-US" dirty="0"/>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3953494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EDEE"/>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Search for Colleges - Dependent</a:t>
            </a:r>
            <a:endParaRPr lang="en-US" dirty="0"/>
          </a:p>
        </p:txBody>
      </p:sp>
      <p:pic>
        <p:nvPicPr>
          <p:cNvPr id="4" name="Picture 3" descr="Screenshot of 2020-21 “Search for Colleges” view.&#10;" title="2020-21 “Search for Colleges” view."/>
          <p:cNvPicPr>
            <a:picLocks noChangeAspect="1"/>
          </p:cNvPicPr>
          <p:nvPr/>
        </p:nvPicPr>
        <p:blipFill>
          <a:blip r:embed="rId3"/>
          <a:stretch>
            <a:fillRect/>
          </a:stretch>
        </p:blipFill>
        <p:spPr>
          <a:xfrm>
            <a:off x="2933700" y="742951"/>
            <a:ext cx="3276600" cy="3962400"/>
          </a:xfrm>
          <a:prstGeom prst="rect">
            <a:avLst/>
          </a:prstGeom>
        </p:spPr>
      </p:pic>
    </p:spTree>
    <p:extLst>
      <p:ext uri="{BB962C8B-B14F-4D97-AF65-F5344CB8AC3E}">
        <p14:creationId xmlns:p14="http://schemas.microsoft.com/office/powerpoint/2010/main" val="4273596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DEEEE"/>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College Search Results - Dependent</a:t>
            </a:r>
            <a:endParaRPr lang="en-US" dirty="0"/>
          </a:p>
        </p:txBody>
      </p:sp>
      <p:pic>
        <p:nvPicPr>
          <p:cNvPr id="4" name="Picture 3" descr="Screenshot of 2020-21 “College Search Results” view.&#10;" title="2020-21 “College Search Results” view."/>
          <p:cNvPicPr>
            <a:picLocks noChangeAspect="1"/>
          </p:cNvPicPr>
          <p:nvPr/>
        </p:nvPicPr>
        <p:blipFill>
          <a:blip r:embed="rId3"/>
          <a:stretch>
            <a:fillRect/>
          </a:stretch>
        </p:blipFill>
        <p:spPr>
          <a:xfrm>
            <a:off x="2590800" y="666750"/>
            <a:ext cx="3886200" cy="4038600"/>
          </a:xfrm>
          <a:prstGeom prst="rect">
            <a:avLst/>
          </a:prstGeom>
        </p:spPr>
      </p:pic>
    </p:spTree>
    <p:extLst>
      <p:ext uri="{BB962C8B-B14F-4D97-AF65-F5344CB8AC3E}">
        <p14:creationId xmlns:p14="http://schemas.microsoft.com/office/powerpoint/2010/main" val="2163104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FEFF0"/>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Selected</a:t>
            </a:r>
            <a:r>
              <a:rPr lang="en-US" sz="2800" kern="1200" baseline="0" dirty="0">
                <a:solidFill>
                  <a:schemeClr val="bg1"/>
                </a:solidFill>
                <a:effectLst/>
                <a:latin typeface="Arial"/>
                <a:ea typeface="+mj-ea"/>
                <a:cs typeface="Arial"/>
              </a:rPr>
              <a:t> Colleges and </a:t>
            </a:r>
            <a:r>
              <a:rPr lang="en-US" sz="2800" kern="1200" dirty="0">
                <a:solidFill>
                  <a:schemeClr val="bg1"/>
                </a:solidFill>
                <a:effectLst/>
                <a:latin typeface="Arial"/>
                <a:ea typeface="+mj-ea"/>
                <a:cs typeface="Arial"/>
              </a:rPr>
              <a:t>Housing Plans - Dependent</a:t>
            </a:r>
            <a:endParaRPr lang="en-US" dirty="0"/>
          </a:p>
        </p:txBody>
      </p:sp>
      <p:pic>
        <p:nvPicPr>
          <p:cNvPr id="3" name="Picture 2" descr="Screenshot of 2020-21 “Selected Colleges and Housing Plans” view.&#10;" title="2020-21 “Selected Colleges and Housing Plans” view."/>
          <p:cNvPicPr>
            <a:picLocks noChangeAspect="1"/>
          </p:cNvPicPr>
          <p:nvPr/>
        </p:nvPicPr>
        <p:blipFill>
          <a:blip r:embed="rId3"/>
          <a:stretch>
            <a:fillRect/>
          </a:stretch>
        </p:blipFill>
        <p:spPr>
          <a:xfrm>
            <a:off x="2584704" y="734932"/>
            <a:ext cx="4023360" cy="3204446"/>
          </a:xfrm>
          <a:prstGeom prst="rect">
            <a:avLst/>
          </a:prstGeom>
        </p:spPr>
      </p:pic>
    </p:spTree>
    <p:extLst>
      <p:ext uri="{BB962C8B-B14F-4D97-AF65-F5344CB8AC3E}">
        <p14:creationId xmlns:p14="http://schemas.microsoft.com/office/powerpoint/2010/main" val="77956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F3F3"/>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a:t>
            </a:r>
            <a:r>
              <a:rPr lang="en-US" sz="2800" kern="1200" baseline="0" dirty="0">
                <a:solidFill>
                  <a:schemeClr val="bg1"/>
                </a:solidFill>
                <a:effectLst/>
                <a:latin typeface="Arial"/>
                <a:ea typeface="+mj-ea"/>
                <a:cs typeface="Arial"/>
              </a:rPr>
              <a:t> Marital Status - Dependent</a:t>
            </a:r>
            <a:endParaRPr lang="en-US" dirty="0"/>
          </a:p>
        </p:txBody>
      </p:sp>
      <p:pic>
        <p:nvPicPr>
          <p:cNvPr id="3" name="Picture 2" descr="Screenshot of 2020-21 “Student Marital Status” view.&#10;&#10;Note: This is the first view of the Dependency Status section, this view is also a new view in order to sync fafsa.gov and the mobile app.&#10;&#10;" title="2020-21 “Student Marital Status” view."/>
          <p:cNvPicPr>
            <a:picLocks noChangeAspect="1"/>
          </p:cNvPicPr>
          <p:nvPr/>
        </p:nvPicPr>
        <p:blipFill>
          <a:blip r:embed="rId3"/>
          <a:stretch>
            <a:fillRect/>
          </a:stretch>
        </p:blipFill>
        <p:spPr>
          <a:xfrm>
            <a:off x="2560320" y="742950"/>
            <a:ext cx="4023360" cy="2582459"/>
          </a:xfrm>
          <a:prstGeom prst="rect">
            <a:avLst/>
          </a:prstGeom>
        </p:spPr>
      </p:pic>
    </p:spTree>
    <p:extLst>
      <p:ext uri="{BB962C8B-B14F-4D97-AF65-F5344CB8AC3E}">
        <p14:creationId xmlns:p14="http://schemas.microsoft.com/office/powerpoint/2010/main" val="1240197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F3F4"/>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Does</a:t>
            </a:r>
            <a:r>
              <a:rPr lang="en-US" sz="2800" kern="1200" baseline="0" dirty="0">
                <a:solidFill>
                  <a:schemeClr val="bg1"/>
                </a:solidFill>
                <a:effectLst/>
                <a:latin typeface="Arial"/>
                <a:ea typeface="+mj-ea"/>
                <a:cs typeface="Arial"/>
              </a:rPr>
              <a:t> Student Have Dependents? - Dependent</a:t>
            </a:r>
            <a:endParaRPr lang="en-US" dirty="0"/>
          </a:p>
        </p:txBody>
      </p:sp>
      <p:pic>
        <p:nvPicPr>
          <p:cNvPr id="3" name="Picture 2" descr="Screenshot of 2020-21 “Does Student Have Dependents?” view.&#10;" title="2020-21 “Does Student Have Dependents?” view."/>
          <p:cNvPicPr>
            <a:picLocks noChangeAspect="1"/>
          </p:cNvPicPr>
          <p:nvPr/>
        </p:nvPicPr>
        <p:blipFill>
          <a:blip r:embed="rId3"/>
          <a:stretch>
            <a:fillRect/>
          </a:stretch>
        </p:blipFill>
        <p:spPr>
          <a:xfrm>
            <a:off x="2514600" y="731063"/>
            <a:ext cx="4023360" cy="2591145"/>
          </a:xfrm>
          <a:prstGeom prst="rect">
            <a:avLst/>
          </a:prstGeom>
        </p:spPr>
      </p:pic>
    </p:spTree>
    <p:extLst>
      <p:ext uri="{BB962C8B-B14F-4D97-AF65-F5344CB8AC3E}">
        <p14:creationId xmlns:p14="http://schemas.microsoft.com/office/powerpoint/2010/main" val="3970186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BEBEC"/>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Additional Dependency Questions - Dependent</a:t>
            </a:r>
            <a:endParaRPr lang="en-US" dirty="0"/>
          </a:p>
        </p:txBody>
      </p:sp>
      <p:pic>
        <p:nvPicPr>
          <p:cNvPr id="4" name="Picture 3" descr="Screenshot of 2020-21 “Student Additional Dependency Questions” view.&#10;" title="2020-21 “Student Additional Dependency Questions” view."/>
          <p:cNvPicPr>
            <a:picLocks noChangeAspect="1"/>
          </p:cNvPicPr>
          <p:nvPr/>
        </p:nvPicPr>
        <p:blipFill>
          <a:blip r:embed="rId3"/>
          <a:stretch>
            <a:fillRect/>
          </a:stretch>
        </p:blipFill>
        <p:spPr>
          <a:xfrm>
            <a:off x="2560320" y="726251"/>
            <a:ext cx="4023360" cy="3222742"/>
          </a:xfrm>
          <a:prstGeom prst="rect">
            <a:avLst/>
          </a:prstGeom>
        </p:spPr>
      </p:pic>
      <p:sp>
        <p:nvSpPr>
          <p:cNvPr id="3" name="Slide Number Placeholder 2" hidden="1"/>
          <p:cNvSpPr>
            <a:spLocks noGrp="1"/>
          </p:cNvSpPr>
          <p:nvPr>
            <p:ph type="sldNum" sz="quarter" idx="4294967295"/>
          </p:nvPr>
        </p:nvSpPr>
        <p:spPr>
          <a:xfrm>
            <a:off x="0" y="4800600"/>
            <a:ext cx="2133600" cy="274638"/>
          </a:xfrm>
        </p:spPr>
        <p:txBody>
          <a:bodyPr/>
          <a:lstStyle/>
          <a:p>
            <a:pPr>
              <a:defRPr/>
            </a:pPr>
            <a:fld id="{E130B3EB-6197-4B56-88B1-1D9D49C6A046}" type="slidenum">
              <a:rPr lang="en-US" smtClean="0"/>
              <a:pPr>
                <a:defRPr/>
              </a:pPr>
              <a:t>35</a:t>
            </a:fld>
            <a:endParaRPr lang="en-US" dirty="0"/>
          </a:p>
        </p:txBody>
      </p:sp>
    </p:spTree>
    <p:extLst>
      <p:ext uri="{BB962C8B-B14F-4D97-AF65-F5344CB8AC3E}">
        <p14:creationId xmlns:p14="http://schemas.microsoft.com/office/powerpoint/2010/main" val="971596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CEDEE"/>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Homelessness Filter Question - Dependent</a:t>
            </a:r>
            <a:endParaRPr lang="en-US" dirty="0"/>
          </a:p>
        </p:txBody>
      </p:sp>
      <p:pic>
        <p:nvPicPr>
          <p:cNvPr id="7" name="Picture 6" descr="Screenshot of 2020-21 “Student Homelessness Filter Question” view.&#10;" title="2020-21 “Student Homelessness Filter Question” view."/>
          <p:cNvPicPr>
            <a:picLocks noChangeAspect="1"/>
          </p:cNvPicPr>
          <p:nvPr/>
        </p:nvPicPr>
        <p:blipFill>
          <a:blip r:embed="rId3"/>
          <a:stretch>
            <a:fillRect/>
          </a:stretch>
        </p:blipFill>
        <p:spPr>
          <a:xfrm>
            <a:off x="2560320" y="742950"/>
            <a:ext cx="4023360" cy="2138680"/>
          </a:xfrm>
          <a:prstGeom prst="rect">
            <a:avLst/>
          </a:prstGeom>
        </p:spPr>
      </p:pic>
      <p:sp>
        <p:nvSpPr>
          <p:cNvPr id="3" name="Slide Number Placeholder 2" hidden="1"/>
          <p:cNvSpPr>
            <a:spLocks noGrp="1"/>
          </p:cNvSpPr>
          <p:nvPr>
            <p:ph type="sldNum" sz="quarter" idx="4294967295"/>
          </p:nvPr>
        </p:nvSpPr>
        <p:spPr>
          <a:xfrm>
            <a:off x="0" y="4800600"/>
            <a:ext cx="2133600" cy="274638"/>
          </a:xfrm>
        </p:spPr>
        <p:txBody>
          <a:bodyPr/>
          <a:lstStyle/>
          <a:p>
            <a:pPr>
              <a:defRPr/>
            </a:pPr>
            <a:fld id="{E130B3EB-6197-4B56-88B1-1D9D49C6A046}" type="slidenum">
              <a:rPr lang="en-US" smtClean="0"/>
              <a:pPr>
                <a:defRPr/>
              </a:pPr>
              <a:t>36</a:t>
            </a:fld>
            <a:endParaRPr lang="en-US" dirty="0"/>
          </a:p>
        </p:txBody>
      </p:sp>
    </p:spTree>
    <p:extLst>
      <p:ext uri="{BB962C8B-B14F-4D97-AF65-F5344CB8AC3E}">
        <p14:creationId xmlns:p14="http://schemas.microsoft.com/office/powerpoint/2010/main" val="2321835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0F1F1"/>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lstStyle/>
          <a:p>
            <a:r>
              <a:rPr lang="en-US" sz="2800" kern="1200" dirty="0">
                <a:solidFill>
                  <a:schemeClr val="bg1"/>
                </a:solidFill>
                <a:effectLst/>
                <a:latin typeface="Arial"/>
                <a:ea typeface="+mj-ea"/>
                <a:cs typeface="Arial"/>
              </a:rPr>
              <a:t>Dependent Student Determination - Dependent</a:t>
            </a:r>
            <a:endParaRPr lang="en-US" dirty="0"/>
          </a:p>
        </p:txBody>
      </p:sp>
      <p:pic>
        <p:nvPicPr>
          <p:cNvPr id="2" name="Picture 1" descr="Screenshot of 2020-21 “Dependent Student” view.&#10;&#10;This view only displays if the applicant has been determined to be dependent.&#10;&#10;" title="2020-21 “Dependent Student” view."/>
          <p:cNvPicPr>
            <a:picLocks noChangeAspect="1"/>
          </p:cNvPicPr>
          <p:nvPr/>
        </p:nvPicPr>
        <p:blipFill>
          <a:blip r:embed="rId3"/>
          <a:stretch>
            <a:fillRect/>
          </a:stretch>
        </p:blipFill>
        <p:spPr>
          <a:xfrm>
            <a:off x="2560320" y="742950"/>
            <a:ext cx="4023360" cy="2900680"/>
          </a:xfrm>
          <a:prstGeom prst="rect">
            <a:avLst/>
          </a:prstGeom>
        </p:spPr>
      </p:pic>
    </p:spTree>
    <p:extLst>
      <p:ext uri="{BB962C8B-B14F-4D97-AF65-F5344CB8AC3E}">
        <p14:creationId xmlns:p14="http://schemas.microsoft.com/office/powerpoint/2010/main" val="1207420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FEFF0"/>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Parent Marital</a:t>
            </a:r>
            <a:r>
              <a:rPr lang="en-US" sz="2800" kern="1200" baseline="0" dirty="0">
                <a:solidFill>
                  <a:schemeClr val="bg1"/>
                </a:solidFill>
                <a:effectLst/>
                <a:latin typeface="Arial"/>
                <a:ea typeface="+mj-ea"/>
                <a:cs typeface="Arial"/>
              </a:rPr>
              <a:t> Status - Dependent</a:t>
            </a:r>
            <a:endParaRPr lang="en-US" dirty="0"/>
          </a:p>
        </p:txBody>
      </p:sp>
      <p:pic>
        <p:nvPicPr>
          <p:cNvPr id="3" name="Picture 2" descr="Screenshot of 2020-21 “Parent Marital Status” view.&#10;&#10;Note: This is the first view in the Parent Demographics section.&#10;&#10;" title="2020-21 “Parent Marital Status” view."/>
          <p:cNvPicPr>
            <a:picLocks noChangeAspect="1"/>
          </p:cNvPicPr>
          <p:nvPr/>
        </p:nvPicPr>
        <p:blipFill>
          <a:blip r:embed="rId3"/>
          <a:stretch>
            <a:fillRect/>
          </a:stretch>
        </p:blipFill>
        <p:spPr>
          <a:xfrm>
            <a:off x="2560320" y="731787"/>
            <a:ext cx="4023360" cy="3365452"/>
          </a:xfrm>
          <a:prstGeom prst="rect">
            <a:avLst/>
          </a:prstGeom>
        </p:spPr>
      </p:pic>
    </p:spTree>
    <p:extLst>
      <p:ext uri="{BB962C8B-B14F-4D97-AF65-F5344CB8AC3E}">
        <p14:creationId xmlns:p14="http://schemas.microsoft.com/office/powerpoint/2010/main" val="1159108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CEDED"/>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Personal Information for Parent - Dependent</a:t>
            </a:r>
            <a:endParaRPr lang="en-US" dirty="0"/>
          </a:p>
        </p:txBody>
      </p:sp>
      <p:pic>
        <p:nvPicPr>
          <p:cNvPr id="4" name="Picture 3" descr="Screenshot of 2020-21 “Personal Information for Parent” view.&#10;&#10;Parent e-mail is now a part of the information page instead of its own page.&#10;&#10;" title="2020-21 “Personal Information for Parent” view."/>
          <p:cNvPicPr>
            <a:picLocks noChangeAspect="1"/>
          </p:cNvPicPr>
          <p:nvPr/>
        </p:nvPicPr>
        <p:blipFill>
          <a:blip r:embed="rId3"/>
          <a:stretch>
            <a:fillRect/>
          </a:stretch>
        </p:blipFill>
        <p:spPr>
          <a:xfrm>
            <a:off x="2743200" y="742950"/>
            <a:ext cx="3657600" cy="3965193"/>
          </a:xfrm>
          <a:prstGeom prst="rect">
            <a:avLst/>
          </a:prstGeom>
        </p:spPr>
      </p:pic>
    </p:spTree>
    <p:extLst>
      <p:ext uri="{BB962C8B-B14F-4D97-AF65-F5344CB8AC3E}">
        <p14:creationId xmlns:p14="http://schemas.microsoft.com/office/powerpoint/2010/main" val="1709693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(continued, part 1)</a:t>
            </a:r>
          </a:p>
        </p:txBody>
      </p:sp>
      <p:sp>
        <p:nvSpPr>
          <p:cNvPr id="7"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000" dirty="0"/>
          </a:p>
          <a:p>
            <a:r>
              <a:rPr lang="en-US" altLang="en-US" sz="2000" dirty="0"/>
              <a:t>The 2020-2021 version of fafsa.gov will be available for applicants to use on October 1, 2019.</a:t>
            </a:r>
          </a:p>
          <a:p>
            <a:r>
              <a:rPr lang="en-US" altLang="en-US" sz="2000" dirty="0"/>
              <a:t>You can use the Web Demonstration site to preview 2020-2021 functionality beginning on September 30, 2019.</a:t>
            </a:r>
          </a:p>
          <a:p>
            <a:endParaRPr lang="en-US" altLang="en-US" dirty="0"/>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4070289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Personal Information for Other Parent - Dependent</a:t>
            </a:r>
            <a:endParaRPr lang="en-US" dirty="0"/>
          </a:p>
        </p:txBody>
      </p:sp>
      <p:pic>
        <p:nvPicPr>
          <p:cNvPr id="4" name="Picture 3" descr="Screenshot of 2020-21 “Personal Information for Other Parent” view.&#10;" title="2020-21 “Personal Information for Other Parent” view."/>
          <p:cNvPicPr>
            <a:picLocks noChangeAspect="1"/>
          </p:cNvPicPr>
          <p:nvPr/>
        </p:nvPicPr>
        <p:blipFill>
          <a:blip r:embed="rId3"/>
          <a:stretch>
            <a:fillRect/>
          </a:stretch>
        </p:blipFill>
        <p:spPr>
          <a:xfrm>
            <a:off x="2560320" y="742950"/>
            <a:ext cx="4023360" cy="3738160"/>
          </a:xfrm>
          <a:prstGeom prst="rect">
            <a:avLst/>
          </a:prstGeom>
        </p:spPr>
      </p:pic>
    </p:spTree>
    <p:extLst>
      <p:ext uri="{BB962C8B-B14F-4D97-AF65-F5344CB8AC3E}">
        <p14:creationId xmlns:p14="http://schemas.microsoft.com/office/powerpoint/2010/main" val="4047173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0F0F1"/>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Parent State of Legal Residence - Dependent</a:t>
            </a:r>
            <a:endParaRPr lang="en-US" dirty="0"/>
          </a:p>
        </p:txBody>
      </p:sp>
      <p:pic>
        <p:nvPicPr>
          <p:cNvPr id="4" name="Picture 3" descr="Screenshot of 2020-21 “Parent State of Legal Residence” view.&#10;" title="2020-21 “Parent State of Legal Residence” view."/>
          <p:cNvPicPr>
            <a:picLocks noChangeAspect="1"/>
          </p:cNvPicPr>
          <p:nvPr/>
        </p:nvPicPr>
        <p:blipFill>
          <a:blip r:embed="rId3"/>
          <a:stretch>
            <a:fillRect/>
          </a:stretch>
        </p:blipFill>
        <p:spPr>
          <a:xfrm>
            <a:off x="2667000" y="742950"/>
            <a:ext cx="4023360" cy="2156278"/>
          </a:xfrm>
          <a:prstGeom prst="rect">
            <a:avLst/>
          </a:prstGeom>
        </p:spPr>
      </p:pic>
    </p:spTree>
    <p:extLst>
      <p:ext uri="{BB962C8B-B14F-4D97-AF65-F5344CB8AC3E}">
        <p14:creationId xmlns:p14="http://schemas.microsoft.com/office/powerpoint/2010/main" val="2505085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AEBEC"/>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Parent Household</a:t>
            </a:r>
            <a:r>
              <a:rPr lang="en-US" sz="2800" kern="1200" baseline="0" dirty="0">
                <a:solidFill>
                  <a:schemeClr val="bg1"/>
                </a:solidFill>
                <a:effectLst/>
                <a:latin typeface="Arial"/>
                <a:ea typeface="+mj-ea"/>
                <a:cs typeface="Arial"/>
              </a:rPr>
              <a:t> Info - Dependent</a:t>
            </a:r>
            <a:endParaRPr lang="en-US" dirty="0"/>
          </a:p>
        </p:txBody>
      </p:sp>
      <p:pic>
        <p:nvPicPr>
          <p:cNvPr id="7" name="Picture 6" descr="Screenshot of 2020-21 “Parent Household Info” view.&#10;&#10;Parents are required to complete the household size worksheet in an effort to get more accurate information about the number in the parent’s household and the number of those in the household who are in college. Some information will be prefilled, based on responses provided previously within the FAFSA form. The system tallies the totals as the parent completes the worksheet to ensure that there are no mathematical errors.&#10;&#10;" title="2020-21 “Parent Household Info” view."/>
          <p:cNvPicPr>
            <a:picLocks noChangeAspect="1"/>
          </p:cNvPicPr>
          <p:nvPr/>
        </p:nvPicPr>
        <p:blipFill>
          <a:blip r:embed="rId3"/>
          <a:stretch>
            <a:fillRect/>
          </a:stretch>
        </p:blipFill>
        <p:spPr>
          <a:xfrm>
            <a:off x="23812" y="794527"/>
            <a:ext cx="9120188" cy="3920633"/>
          </a:xfrm>
          <a:prstGeom prst="rect">
            <a:avLst/>
          </a:prstGeom>
        </p:spPr>
      </p:pic>
    </p:spTree>
    <p:extLst>
      <p:ext uri="{BB962C8B-B14F-4D97-AF65-F5344CB8AC3E}">
        <p14:creationId xmlns:p14="http://schemas.microsoft.com/office/powerpoint/2010/main" val="875106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CEDEE"/>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Parent Tax Filing Status – Dependent </a:t>
            </a:r>
            <a:endParaRPr lang="en-US" dirty="0"/>
          </a:p>
        </p:txBody>
      </p:sp>
      <p:pic>
        <p:nvPicPr>
          <p:cNvPr id="4" name="Picture 3" descr="Screenshot of 2020-21 “Parent Tax Filing Status” view.&#10;&#10;The tax return type dropdown question is now displayed on this page.&#10;&#10;Note: This is the first view in the Parent Financials section.&#10;&#10;&#10;" title="2020-21 “Parent Tax Filing Status” view."/>
          <p:cNvPicPr>
            <a:picLocks noChangeAspect="1"/>
          </p:cNvPicPr>
          <p:nvPr/>
        </p:nvPicPr>
        <p:blipFill>
          <a:blip r:embed="rId3"/>
          <a:stretch>
            <a:fillRect/>
          </a:stretch>
        </p:blipFill>
        <p:spPr>
          <a:xfrm>
            <a:off x="2819400" y="742950"/>
            <a:ext cx="3505200" cy="3971314"/>
          </a:xfrm>
          <a:prstGeom prst="rect">
            <a:avLst/>
          </a:prstGeom>
        </p:spPr>
      </p:pic>
    </p:spTree>
    <p:extLst>
      <p:ext uri="{BB962C8B-B14F-4D97-AF65-F5344CB8AC3E}">
        <p14:creationId xmlns:p14="http://schemas.microsoft.com/office/powerpoint/2010/main" val="1485909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EEFF0"/>
        </a:solidFill>
        <a:effectLst/>
      </p:bgPr>
    </p:bg>
    <p:spTree>
      <p:nvGrpSpPr>
        <p:cNvPr id="1" name=""/>
        <p:cNvGrpSpPr/>
        <p:nvPr/>
      </p:nvGrpSpPr>
      <p:grpSpPr>
        <a:xfrm>
          <a:off x="0" y="0"/>
          <a:ext cx="0" cy="0"/>
          <a:chOff x="0" y="0"/>
          <a:chExt cx="0" cy="0"/>
        </a:xfrm>
      </p:grpSpPr>
      <p:sp>
        <p:nvSpPr>
          <p:cNvPr id="4" name="Title 3"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Parent</a:t>
            </a:r>
            <a:r>
              <a:rPr lang="en-US" sz="2800" kern="1200" baseline="0" dirty="0">
                <a:solidFill>
                  <a:schemeClr val="bg1"/>
                </a:solidFill>
                <a:effectLst/>
                <a:latin typeface="Arial"/>
                <a:ea typeface="+mj-ea"/>
                <a:cs typeface="Arial"/>
              </a:rPr>
              <a:t> Log In to the IRS DRT - Dependent</a:t>
            </a:r>
            <a:endParaRPr lang="en-US" dirty="0"/>
          </a:p>
        </p:txBody>
      </p:sp>
      <p:pic>
        <p:nvPicPr>
          <p:cNvPr id="3" name="Picture 2" descr="Screenshot of 2020-21 “Parent Log In to the IRS DRT” view.&#10;" title="2020-21 “Parent Log In to the IRS DRT” view."/>
          <p:cNvPicPr>
            <a:picLocks noChangeAspect="1"/>
          </p:cNvPicPr>
          <p:nvPr/>
        </p:nvPicPr>
        <p:blipFill>
          <a:blip r:embed="rId3"/>
          <a:stretch>
            <a:fillRect/>
          </a:stretch>
        </p:blipFill>
        <p:spPr>
          <a:xfrm>
            <a:off x="2514600" y="742950"/>
            <a:ext cx="4023360" cy="3967550"/>
          </a:xfrm>
          <a:prstGeom prst="rect">
            <a:avLst/>
          </a:prstGeom>
        </p:spPr>
      </p:pic>
    </p:spTree>
    <p:extLst>
      <p:ext uri="{BB962C8B-B14F-4D97-AF65-F5344CB8AC3E}">
        <p14:creationId xmlns:p14="http://schemas.microsoft.com/office/powerpoint/2010/main" val="2999627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9EAEB"/>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Parent Leaving</a:t>
            </a:r>
            <a:r>
              <a:rPr lang="en-US" sz="2800" kern="1200" baseline="0" dirty="0">
                <a:solidFill>
                  <a:schemeClr val="bg1"/>
                </a:solidFill>
                <a:effectLst/>
                <a:latin typeface="Arial"/>
                <a:ea typeface="+mj-ea"/>
                <a:cs typeface="Arial"/>
              </a:rPr>
              <a:t> </a:t>
            </a:r>
            <a:r>
              <a:rPr lang="en-US" sz="2800" i="0" kern="1200" baseline="0" dirty="0">
                <a:solidFill>
                  <a:schemeClr val="bg1"/>
                </a:solidFill>
                <a:effectLst/>
                <a:latin typeface="Arial"/>
                <a:ea typeface="+mj-ea"/>
                <a:cs typeface="Arial"/>
              </a:rPr>
              <a:t>FAFSA - Dependent</a:t>
            </a:r>
            <a:endParaRPr lang="en-US" dirty="0"/>
          </a:p>
        </p:txBody>
      </p:sp>
      <p:pic>
        <p:nvPicPr>
          <p:cNvPr id="3" name="Picture 2" descr="Screenshot of 2020-21 “Parent Leaving FAFSA” view.&#10;" title="2020-21 “Parent Leaving FAFSA” view."/>
          <p:cNvPicPr>
            <a:picLocks noChangeAspect="1"/>
          </p:cNvPicPr>
          <p:nvPr/>
        </p:nvPicPr>
        <p:blipFill>
          <a:blip r:embed="rId3"/>
          <a:stretch>
            <a:fillRect/>
          </a:stretch>
        </p:blipFill>
        <p:spPr>
          <a:xfrm>
            <a:off x="2514600" y="714821"/>
            <a:ext cx="4114800" cy="2772678"/>
          </a:xfrm>
          <a:prstGeom prst="rect">
            <a:avLst/>
          </a:prstGeom>
        </p:spPr>
      </p:pic>
    </p:spTree>
    <p:extLst>
      <p:ext uri="{BB962C8B-B14F-4D97-AF65-F5344CB8AC3E}">
        <p14:creationId xmlns:p14="http://schemas.microsoft.com/office/powerpoint/2010/main" val="2094553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767676"/>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You</a:t>
            </a:r>
            <a:r>
              <a:rPr lang="en-US" sz="2800" kern="1200" baseline="0" dirty="0">
                <a:solidFill>
                  <a:schemeClr val="bg1"/>
                </a:solidFill>
                <a:effectLst/>
                <a:latin typeface="Arial"/>
                <a:ea typeface="+mj-ea"/>
                <a:cs typeface="Arial"/>
              </a:rPr>
              <a:t> Are Now Leaving This Page - Dependent</a:t>
            </a:r>
            <a:endParaRPr lang="en-US" dirty="0"/>
          </a:p>
        </p:txBody>
      </p:sp>
      <p:pic>
        <p:nvPicPr>
          <p:cNvPr id="3" name="Picture 2" descr="Screenshot of 2020-21 “ You Are Now Leaving This Page” view.&#10;" title="2020-21 “ You Are Now Leaving This Page” view."/>
          <p:cNvPicPr>
            <a:picLocks noChangeAspect="1"/>
          </p:cNvPicPr>
          <p:nvPr/>
        </p:nvPicPr>
        <p:blipFill>
          <a:blip r:embed="rId3"/>
          <a:stretch>
            <a:fillRect/>
          </a:stretch>
        </p:blipFill>
        <p:spPr>
          <a:xfrm>
            <a:off x="2514600" y="718965"/>
            <a:ext cx="4114800" cy="2758728"/>
          </a:xfrm>
          <a:prstGeom prst="rect">
            <a:avLst/>
          </a:prstGeom>
        </p:spPr>
      </p:pic>
    </p:spTree>
    <p:extLst>
      <p:ext uri="{BB962C8B-B14F-4D97-AF65-F5344CB8AC3E}">
        <p14:creationId xmlns:p14="http://schemas.microsoft.com/office/powerpoint/2010/main" val="3101617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E5F7AB8-8F9E-4CFD-802E-4F32D4C01CBA}"/>
              </a:ext>
            </a:extLst>
          </p:cNvPr>
          <p:cNvSpPr>
            <a:spLocks noGrp="1"/>
          </p:cNvSpPr>
          <p:nvPr>
            <p:ph type="title"/>
          </p:nvPr>
        </p:nvSpPr>
        <p:spPr>
          <a:xfrm flipV="1">
            <a:off x="152400" y="457737"/>
            <a:ext cx="1905000" cy="2799813"/>
          </a:xfrm>
        </p:spPr>
        <p:txBody>
          <a:bodyPr>
            <a:normAutofit/>
          </a:bodyPr>
          <a:lstStyle/>
          <a:p>
            <a:r>
              <a:rPr lang="en-US" dirty="0"/>
              <a:t>Disclaimer, Parent – IRS Site</a:t>
            </a:r>
          </a:p>
        </p:txBody>
      </p:sp>
      <p:pic>
        <p:nvPicPr>
          <p:cNvPr id="3" name="Picture 2" descr="Screenshot of 20-21 “IRS Site Disclaimer” view.&#10;&#10;" title="20-21 “IRS Site Disclaimer” view.">
            <a:extLst>
              <a:ext uri="{FF2B5EF4-FFF2-40B4-BE49-F238E27FC236}">
                <a16:creationId xmlns:a16="http://schemas.microsoft.com/office/drawing/2014/main" id="{CC45249E-3FC4-4336-A7DE-27932FBEE416}"/>
              </a:ext>
            </a:extLst>
          </p:cNvPr>
          <p:cNvPicPr>
            <a:picLocks noChangeAspect="1"/>
          </p:cNvPicPr>
          <p:nvPr/>
        </p:nvPicPr>
        <p:blipFill>
          <a:blip r:embed="rId3"/>
          <a:stretch>
            <a:fillRect/>
          </a:stretch>
        </p:blipFill>
        <p:spPr>
          <a:xfrm>
            <a:off x="-22634" y="457737"/>
            <a:ext cx="9166634" cy="4228025"/>
          </a:xfrm>
          <a:prstGeom prst="rect">
            <a:avLst/>
          </a:prstGeom>
        </p:spPr>
      </p:pic>
    </p:spTree>
    <p:extLst>
      <p:ext uri="{BB962C8B-B14F-4D97-AF65-F5344CB8AC3E}">
        <p14:creationId xmlns:p14="http://schemas.microsoft.com/office/powerpoint/2010/main" val="2076923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title"/>
          </p:nvPr>
        </p:nvSpPr>
        <p:spPr>
          <a:xfrm>
            <a:off x="304800" y="-704850"/>
            <a:ext cx="8077200" cy="381001"/>
          </a:xfrm>
          <a:noFill/>
        </p:spPr>
        <p:txBody>
          <a:bodyPr>
            <a:normAutofit fontScale="90000"/>
          </a:bodyPr>
          <a:lstStyle/>
          <a:p>
            <a:r>
              <a:rPr lang="en-US" dirty="0">
                <a:solidFill>
                  <a:srgbClr val="345065">
                    <a:alpha val="0"/>
                  </a:srgbClr>
                </a:solidFill>
              </a:rPr>
              <a:t>Personal Information, Top Section, Parent – IRS Site</a:t>
            </a:r>
          </a:p>
        </p:txBody>
      </p:sp>
      <p:pic>
        <p:nvPicPr>
          <p:cNvPr id="4" name="Picture 3" descr="Screenshot of Personal Information, Top Section – IRS Site&#10;" title="Personal Information, Top Section – IRS Site">
            <a:extLst>
              <a:ext uri="{FF2B5EF4-FFF2-40B4-BE49-F238E27FC236}">
                <a16:creationId xmlns:a16="http://schemas.microsoft.com/office/drawing/2014/main" id="{5B7A3506-AD3E-4172-BAAD-74334E5FAE90}"/>
              </a:ext>
            </a:extLst>
          </p:cNvPr>
          <p:cNvPicPr>
            <a:picLocks noChangeAspect="1"/>
          </p:cNvPicPr>
          <p:nvPr/>
        </p:nvPicPr>
        <p:blipFill>
          <a:blip r:embed="rId3"/>
          <a:stretch>
            <a:fillRect/>
          </a:stretch>
        </p:blipFill>
        <p:spPr>
          <a:xfrm>
            <a:off x="0" y="590550"/>
            <a:ext cx="9144000" cy="4214813"/>
          </a:xfrm>
          <a:prstGeom prst="rect">
            <a:avLst/>
          </a:prstGeom>
        </p:spPr>
      </p:pic>
    </p:spTree>
    <p:extLst>
      <p:ext uri="{BB962C8B-B14F-4D97-AF65-F5344CB8AC3E}">
        <p14:creationId xmlns:p14="http://schemas.microsoft.com/office/powerpoint/2010/main" val="3061182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title"/>
          </p:nvPr>
        </p:nvSpPr>
        <p:spPr/>
        <p:txBody>
          <a:bodyPr/>
          <a:lstStyle/>
          <a:p>
            <a:r>
              <a:rPr lang="en-US" dirty="0"/>
              <a:t>Personal  Information,</a:t>
            </a:r>
            <a:r>
              <a:rPr lang="en-US" baseline="0" dirty="0"/>
              <a:t> Bottom Section, Parent – IRS Site</a:t>
            </a:r>
            <a:endParaRPr lang="en-US" dirty="0"/>
          </a:p>
        </p:txBody>
      </p:sp>
      <p:pic>
        <p:nvPicPr>
          <p:cNvPr id="3" name="Picture 2" descr="Screenshot of This is the Second half of the Personal Information view.&#10;" title="This is the Second half of the Personal Information view.">
            <a:extLst>
              <a:ext uri="{FF2B5EF4-FFF2-40B4-BE49-F238E27FC236}">
                <a16:creationId xmlns:a16="http://schemas.microsoft.com/office/drawing/2014/main" id="{80DB8A4A-EFC5-4B09-B701-36D2807F32D9}"/>
              </a:ext>
            </a:extLst>
          </p:cNvPr>
          <p:cNvPicPr>
            <a:picLocks noChangeAspect="1"/>
          </p:cNvPicPr>
          <p:nvPr/>
        </p:nvPicPr>
        <p:blipFill>
          <a:blip r:embed="rId3"/>
          <a:stretch>
            <a:fillRect/>
          </a:stretch>
        </p:blipFill>
        <p:spPr>
          <a:xfrm>
            <a:off x="-28414" y="666750"/>
            <a:ext cx="9144000" cy="4078296"/>
          </a:xfrm>
          <a:prstGeom prst="rect">
            <a:avLst/>
          </a:prstGeom>
        </p:spPr>
      </p:pic>
    </p:spTree>
    <p:extLst>
      <p:ext uri="{BB962C8B-B14F-4D97-AF65-F5344CB8AC3E}">
        <p14:creationId xmlns:p14="http://schemas.microsoft.com/office/powerpoint/2010/main" val="2827504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(continued, part 2)</a:t>
            </a:r>
          </a:p>
        </p:txBody>
      </p:sp>
      <p:sp>
        <p:nvSpPr>
          <p:cNvPr id="7"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following are key features of fafsa.gov:</a:t>
            </a:r>
          </a:p>
          <a:p>
            <a:pPr lvl="1"/>
            <a:r>
              <a:rPr lang="en-US" sz="1400" dirty="0"/>
              <a:t>Students and parents may begin, complete, and submit a new or renewal FAFSA form for the 2020–21 FAFSA processing cycle.</a:t>
            </a:r>
          </a:p>
          <a:p>
            <a:pPr lvl="1"/>
            <a:r>
              <a:rPr lang="en-US" sz="1400" dirty="0"/>
              <a:t>Students and parents who are eligible may use the IRS Data Retrieval Tool (IRS DRT) to electronically transfer federal tax return information into a FAFSA form.</a:t>
            </a:r>
          </a:p>
          <a:p>
            <a:pPr lvl="1"/>
            <a:r>
              <a:rPr lang="en-US" sz="1400" dirty="0"/>
              <a:t>Students and parents may be eligible to transfer their FAFSA information into their state aid application.  Participating states include Iowa, Minnesota, Mississippi, New Jersey, New York, Pennsylvania, and Vermont. </a:t>
            </a:r>
          </a:p>
          <a:p>
            <a:pPr lvl="1"/>
            <a:r>
              <a:rPr lang="en-US" sz="1400" dirty="0"/>
              <a:t>Parents that have multiple students who need to file an application may be eligible to transfer their FAFSA information into a new application from the original student’s confirmation page.  </a:t>
            </a:r>
          </a:p>
          <a:p>
            <a:pPr lvl="1"/>
            <a:r>
              <a:rPr lang="en-US" sz="1400" dirty="0"/>
              <a:t>Students will be able to view additional information about the schools they selected on their FAFSA form for easy comparison of schools.</a:t>
            </a:r>
          </a:p>
          <a:p>
            <a:pPr lvl="1"/>
            <a:r>
              <a:rPr lang="en-US" sz="1400" dirty="0"/>
              <a:t>New views and sections have been added in effort to sync fafsa.gov with the mobile app.  </a:t>
            </a:r>
          </a:p>
          <a:p>
            <a:pPr lvl="1"/>
            <a:r>
              <a:rPr lang="en-US" altLang="en-US" sz="1400" dirty="0"/>
              <a:t>Students and parents can save an application from fafsa.gov and resume where they left off on the mobile app.  </a:t>
            </a:r>
          </a:p>
          <a:p>
            <a:endParaRPr lang="en-US" altLang="en-US" dirty="0"/>
          </a:p>
          <a:p>
            <a:endParaRPr lang="en-US" altLang="en-US" dirty="0"/>
          </a:p>
        </p:txBody>
      </p:sp>
    </p:spTree>
    <p:extLst>
      <p:ext uri="{BB962C8B-B14F-4D97-AF65-F5344CB8AC3E}">
        <p14:creationId xmlns:p14="http://schemas.microsoft.com/office/powerpoint/2010/main" val="1792345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E5F7AB8-8F9E-4CFD-802E-4F32D4C01CBA}"/>
              </a:ext>
            </a:extLst>
          </p:cNvPr>
          <p:cNvSpPr>
            <a:spLocks noGrp="1"/>
          </p:cNvSpPr>
          <p:nvPr>
            <p:ph type="title"/>
          </p:nvPr>
        </p:nvSpPr>
        <p:spPr>
          <a:xfrm>
            <a:off x="44385" y="895350"/>
            <a:ext cx="8426664" cy="364331"/>
          </a:xfrm>
        </p:spPr>
        <p:txBody>
          <a:bodyPr/>
          <a:lstStyle/>
          <a:p>
            <a:r>
              <a:rPr lang="en-US" dirty="0"/>
              <a:t> Parent Address, Parent – IRS Site</a:t>
            </a:r>
          </a:p>
        </p:txBody>
      </p:sp>
      <p:pic>
        <p:nvPicPr>
          <p:cNvPr id="4" name="Picture 3" descr="Screenshot of Added parent address&#10;" title="Added parent address">
            <a:extLst>
              <a:ext uri="{FF2B5EF4-FFF2-40B4-BE49-F238E27FC236}">
                <a16:creationId xmlns:a16="http://schemas.microsoft.com/office/drawing/2014/main" id="{B86274E9-6762-4ADE-BC4B-EDA42A336F7E}"/>
              </a:ext>
            </a:extLst>
          </p:cNvPr>
          <p:cNvPicPr>
            <a:picLocks noChangeAspect="1"/>
          </p:cNvPicPr>
          <p:nvPr/>
        </p:nvPicPr>
        <p:blipFill>
          <a:blip r:embed="rId3"/>
          <a:stretch>
            <a:fillRect/>
          </a:stretch>
        </p:blipFill>
        <p:spPr>
          <a:xfrm>
            <a:off x="0" y="590550"/>
            <a:ext cx="9158207" cy="4223975"/>
          </a:xfrm>
          <a:prstGeom prst="rect">
            <a:avLst/>
          </a:prstGeom>
        </p:spPr>
      </p:pic>
    </p:spTree>
    <p:extLst>
      <p:ext uri="{BB962C8B-B14F-4D97-AF65-F5344CB8AC3E}">
        <p14:creationId xmlns:p14="http://schemas.microsoft.com/office/powerpoint/2010/main" val="2348782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E5F7AB8-8F9E-4CFD-802E-4F32D4C01CBA}"/>
              </a:ext>
            </a:extLst>
          </p:cNvPr>
          <p:cNvSpPr>
            <a:spLocks noGrp="1"/>
          </p:cNvSpPr>
          <p:nvPr>
            <p:ph type="title"/>
          </p:nvPr>
        </p:nvSpPr>
        <p:spPr>
          <a:xfrm>
            <a:off x="152400" y="819150"/>
            <a:ext cx="8426664" cy="364331"/>
          </a:xfrm>
        </p:spPr>
        <p:txBody>
          <a:bodyPr/>
          <a:lstStyle/>
          <a:p>
            <a:r>
              <a:rPr lang="en-US" dirty="0"/>
              <a:t> Results Page, Top Section, Parent – IRS Site</a:t>
            </a:r>
          </a:p>
        </p:txBody>
      </p:sp>
      <p:pic>
        <p:nvPicPr>
          <p:cNvPr id="3" name="Picture 2" descr="Screenshot of First Half of the Results Page&#10;" title="First Half of the Results Page">
            <a:extLst>
              <a:ext uri="{FF2B5EF4-FFF2-40B4-BE49-F238E27FC236}">
                <a16:creationId xmlns:a16="http://schemas.microsoft.com/office/drawing/2014/main" id="{5D0BF9C2-B061-4D69-A0FD-9D58B4338801}"/>
              </a:ext>
            </a:extLst>
          </p:cNvPr>
          <p:cNvPicPr>
            <a:picLocks noChangeAspect="1"/>
          </p:cNvPicPr>
          <p:nvPr/>
        </p:nvPicPr>
        <p:blipFill>
          <a:blip r:embed="rId3"/>
          <a:stretch>
            <a:fillRect/>
          </a:stretch>
        </p:blipFill>
        <p:spPr>
          <a:xfrm>
            <a:off x="-36576" y="590550"/>
            <a:ext cx="9180576" cy="4082364"/>
          </a:xfrm>
          <a:prstGeom prst="rect">
            <a:avLst/>
          </a:prstGeom>
        </p:spPr>
      </p:pic>
    </p:spTree>
    <p:extLst>
      <p:ext uri="{BB962C8B-B14F-4D97-AF65-F5344CB8AC3E}">
        <p14:creationId xmlns:p14="http://schemas.microsoft.com/office/powerpoint/2010/main" val="12452389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Results Page , Bottom Section, Parent – IRS Site</a:t>
            </a:r>
          </a:p>
        </p:txBody>
      </p:sp>
      <p:pic>
        <p:nvPicPr>
          <p:cNvPr id="4" name="Picture 3" descr="Screenshot of Second Half of the Results Page&#10;" title="Second Half of the Results Page">
            <a:extLst>
              <a:ext uri="{FF2B5EF4-FFF2-40B4-BE49-F238E27FC236}">
                <a16:creationId xmlns:a16="http://schemas.microsoft.com/office/drawing/2014/main" id="{F45174A2-93C1-415A-85D2-7825F87A4E5B}"/>
              </a:ext>
            </a:extLst>
          </p:cNvPr>
          <p:cNvPicPr>
            <a:picLocks noChangeAspect="1"/>
          </p:cNvPicPr>
          <p:nvPr/>
        </p:nvPicPr>
        <p:blipFill>
          <a:blip r:embed="rId3"/>
          <a:stretch>
            <a:fillRect/>
          </a:stretch>
        </p:blipFill>
        <p:spPr>
          <a:xfrm>
            <a:off x="-34962" y="666750"/>
            <a:ext cx="9144000" cy="4121749"/>
          </a:xfrm>
          <a:prstGeom prst="rect">
            <a:avLst/>
          </a:prstGeom>
        </p:spPr>
      </p:pic>
    </p:spTree>
    <p:extLst>
      <p:ext uri="{BB962C8B-B14F-4D97-AF65-F5344CB8AC3E}">
        <p14:creationId xmlns:p14="http://schemas.microsoft.com/office/powerpoint/2010/main" val="25975563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Parent IRS Info - Dependent</a:t>
            </a:r>
            <a:endParaRPr lang="en-US" dirty="0"/>
          </a:p>
        </p:txBody>
      </p:sp>
      <p:pic>
        <p:nvPicPr>
          <p:cNvPr id="3" name="Picture 2" descr="Screenshot of 2020-21 “Parent IRS Info” view.&#10;&#10;A text box is displayed outlined in green indicating that the IRS Data was successfully transferred and will be identified as “Transferred from the IRS.”&#10;" title="2020-21 “Parent IRS Info” view."/>
          <p:cNvPicPr>
            <a:picLocks noChangeAspect="1"/>
          </p:cNvPicPr>
          <p:nvPr/>
        </p:nvPicPr>
        <p:blipFill>
          <a:blip r:embed="rId3"/>
          <a:stretch>
            <a:fillRect/>
          </a:stretch>
        </p:blipFill>
        <p:spPr>
          <a:xfrm>
            <a:off x="2560320" y="693689"/>
            <a:ext cx="4023360" cy="2661921"/>
          </a:xfrm>
          <a:prstGeom prst="rect">
            <a:avLst/>
          </a:prstGeom>
        </p:spPr>
      </p:pic>
    </p:spTree>
    <p:extLst>
      <p:ext uri="{BB962C8B-B14F-4D97-AF65-F5344CB8AC3E}">
        <p14:creationId xmlns:p14="http://schemas.microsoft.com/office/powerpoint/2010/main" val="2045524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Parent Income from Work – Dependent</a:t>
            </a:r>
            <a:endParaRPr lang="en-US" dirty="0"/>
          </a:p>
        </p:txBody>
      </p:sp>
      <p:pic>
        <p:nvPicPr>
          <p:cNvPr id="3" name="Picture 2" descr="Screenshot of 2020-21 “Parent Income from Work” view.&#10;" title="2020-21 “Parent Income from Work” view."/>
          <p:cNvPicPr>
            <a:picLocks noChangeAspect="1"/>
          </p:cNvPicPr>
          <p:nvPr/>
        </p:nvPicPr>
        <p:blipFill>
          <a:blip r:embed="rId3"/>
          <a:stretch>
            <a:fillRect/>
          </a:stretch>
        </p:blipFill>
        <p:spPr>
          <a:xfrm>
            <a:off x="2529840" y="691428"/>
            <a:ext cx="4023360" cy="2392680"/>
          </a:xfrm>
          <a:prstGeom prst="rect">
            <a:avLst/>
          </a:prstGeom>
        </p:spPr>
      </p:pic>
    </p:spTree>
    <p:extLst>
      <p:ext uri="{BB962C8B-B14F-4D97-AF65-F5344CB8AC3E}">
        <p14:creationId xmlns:p14="http://schemas.microsoft.com/office/powerpoint/2010/main" val="2529904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Parent Simplified Path Determination - Dependent</a:t>
            </a:r>
            <a:endParaRPr lang="en-US" dirty="0"/>
          </a:p>
        </p:txBody>
      </p:sp>
      <p:grpSp>
        <p:nvGrpSpPr>
          <p:cNvPr id="4" name="Group 3" descr="Screenshot of 2020-21 “Parent Simplified Path Determination” view.&#10;&#10;This page has been updated for the 2020-21 cycle to replace the previous “Eligible to file 1040A/EZ” question with the new “Filed Schedule 1” question.&#10;&#10;Note: Additional instructional text has been added to the schedule 1 question.  The instructional text will be dynamic based on the response to Parent Tax Return Status.  In this example the parent stated they “already filed” and “filed a 1040” in order to create the condition for schedule 1 dynamic text to display." title="2020-21 “Parent Simplified Path Determination” view."/>
          <p:cNvGrpSpPr/>
          <p:nvPr/>
        </p:nvGrpSpPr>
        <p:grpSpPr>
          <a:xfrm>
            <a:off x="2857500" y="730072"/>
            <a:ext cx="3429000" cy="4008488"/>
            <a:chOff x="2857500" y="730072"/>
            <a:chExt cx="3429000" cy="4008488"/>
          </a:xfrm>
        </p:grpSpPr>
        <p:pic>
          <p:nvPicPr>
            <p:cNvPr id="3" name="Picture 2" descr="Screenshot of 2020-21 “Parent Simplified Path Determination” view.&#10;&#10;This page has been updated for the 2020-21 cycle to replace the previous “Eligible to file 1040A/EZ” question with the new “Filed Schedule 1” question.&#10;&#10;Note: Additional instructional text has been added to the schedule 1 question.  The instructional text will be dynamic based on the response to Parent Tax Return Status.  In this example the parent stated they “already filed” and “filed a 1040” in order to create the condition for schedule 1 dynamic text to display.&#10;&#10;&#10;" title="2020-21 “Parent Simplified Path Determination” view."/>
            <p:cNvPicPr>
              <a:picLocks noChangeAspect="1"/>
            </p:cNvPicPr>
            <p:nvPr/>
          </p:nvPicPr>
          <p:blipFill>
            <a:blip r:embed="rId3"/>
            <a:stretch>
              <a:fillRect/>
            </a:stretch>
          </p:blipFill>
          <p:spPr>
            <a:xfrm>
              <a:off x="2857500" y="730072"/>
              <a:ext cx="3429000" cy="4008488"/>
            </a:xfrm>
            <a:prstGeom prst="rect">
              <a:avLst/>
            </a:prstGeom>
          </p:spPr>
        </p:pic>
        <p:sp>
          <p:nvSpPr>
            <p:cNvPr id="5" name="Rectangle 4" descr="Red Box to point out addtional text added to schedule 1 question." title="Red Box"/>
            <p:cNvSpPr/>
            <p:nvPr/>
          </p:nvSpPr>
          <p:spPr>
            <a:xfrm>
              <a:off x="2895600" y="1504950"/>
              <a:ext cx="3200400" cy="3048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107034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AEBEB"/>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Parent Additional</a:t>
            </a:r>
            <a:r>
              <a:rPr lang="en-US" sz="2800" kern="1200" baseline="0" dirty="0">
                <a:solidFill>
                  <a:schemeClr val="bg1"/>
                </a:solidFill>
                <a:effectLst/>
                <a:latin typeface="Arial"/>
                <a:ea typeface="+mj-ea"/>
                <a:cs typeface="Arial"/>
              </a:rPr>
              <a:t> IRS Info - Dependent</a:t>
            </a:r>
            <a:endParaRPr lang="en-US" dirty="0"/>
          </a:p>
        </p:txBody>
      </p:sp>
      <p:pic>
        <p:nvPicPr>
          <p:cNvPr id="3" name="Picture 2" descr="Screenshot of 2020-21 “Parent Additional IRS Info 1” view.&#10;" title="2020-21 “Parent Additional IRS Info 1” view."/>
          <p:cNvPicPr>
            <a:picLocks noChangeAspect="1"/>
          </p:cNvPicPr>
          <p:nvPr/>
        </p:nvPicPr>
        <p:blipFill>
          <a:blip r:embed="rId3"/>
          <a:stretch>
            <a:fillRect/>
          </a:stretch>
        </p:blipFill>
        <p:spPr>
          <a:xfrm>
            <a:off x="2560320" y="721324"/>
            <a:ext cx="4023360" cy="1923338"/>
          </a:xfrm>
          <a:prstGeom prst="rect">
            <a:avLst/>
          </a:prstGeom>
        </p:spPr>
      </p:pic>
    </p:spTree>
    <p:extLst>
      <p:ext uri="{BB962C8B-B14F-4D97-AF65-F5344CB8AC3E}">
        <p14:creationId xmlns:p14="http://schemas.microsoft.com/office/powerpoint/2010/main" val="32023918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FEFF0"/>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Parent Questions for Tax Filers Only – Dependent</a:t>
            </a:r>
            <a:endParaRPr lang="en-US" dirty="0"/>
          </a:p>
        </p:txBody>
      </p:sp>
      <p:grpSp>
        <p:nvGrpSpPr>
          <p:cNvPr id="5" name="Group 4" descr="Screenshot of 2020-21 “Parent Questions for Tax Filers Only” view.&#10;&#10;Note: Additional instructional text has been added to help students and parents answer the combat pay question correctly." title="2020-21 “Parent Questions for Tax Filers Only” view."/>
          <p:cNvGrpSpPr/>
          <p:nvPr/>
        </p:nvGrpSpPr>
        <p:grpSpPr>
          <a:xfrm>
            <a:off x="2863178" y="742950"/>
            <a:ext cx="3417644" cy="3985817"/>
            <a:chOff x="2863178" y="742950"/>
            <a:chExt cx="3417644" cy="3985817"/>
          </a:xfrm>
        </p:grpSpPr>
        <p:pic>
          <p:nvPicPr>
            <p:cNvPr id="4" name="Picture 3" descr="Screenshot of 2020-21 “Parent Questions for Tax Filers Only” view.&#10;&#10;Note: Additional instructional text has been added to help students and parents answer the combat pay question correctly.&#10;&#10;" title="2020-21 “Parent Questions for Tax Filers Only” view."/>
            <p:cNvPicPr>
              <a:picLocks noChangeAspect="1"/>
            </p:cNvPicPr>
            <p:nvPr/>
          </p:nvPicPr>
          <p:blipFill>
            <a:blip r:embed="rId3"/>
            <a:stretch>
              <a:fillRect/>
            </a:stretch>
          </p:blipFill>
          <p:spPr>
            <a:xfrm>
              <a:off x="2863178" y="742950"/>
              <a:ext cx="3417644" cy="3985817"/>
            </a:xfrm>
            <a:prstGeom prst="rect">
              <a:avLst/>
            </a:prstGeom>
          </p:spPr>
        </p:pic>
        <p:sp>
          <p:nvSpPr>
            <p:cNvPr id="3" name="Rectangle 2" descr="Red Box used to highlight updates to the combat pay question." title="Red Box"/>
            <p:cNvSpPr/>
            <p:nvPr/>
          </p:nvSpPr>
          <p:spPr>
            <a:xfrm>
              <a:off x="2971800" y="1581150"/>
              <a:ext cx="2819400" cy="3048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43303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8E9EA"/>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Parent Additional</a:t>
            </a:r>
            <a:r>
              <a:rPr lang="en-US" sz="2800" kern="1200" baseline="0" dirty="0">
                <a:solidFill>
                  <a:schemeClr val="bg1"/>
                </a:solidFill>
                <a:effectLst/>
                <a:latin typeface="Arial"/>
                <a:ea typeface="+mj-ea"/>
                <a:cs typeface="Arial"/>
              </a:rPr>
              <a:t> Financial Info - Dependent</a:t>
            </a:r>
            <a:endParaRPr lang="en-US" dirty="0"/>
          </a:p>
        </p:txBody>
      </p:sp>
      <p:pic>
        <p:nvPicPr>
          <p:cNvPr id="3" name="Picture 2" descr="Screenshot of 2020-21 “Parent Additional Financial Info” view.&#10;" title="2020-21 “Parent Additional Financial Info” view."/>
          <p:cNvPicPr>
            <a:picLocks noChangeAspect="1"/>
          </p:cNvPicPr>
          <p:nvPr/>
        </p:nvPicPr>
        <p:blipFill>
          <a:blip r:embed="rId3"/>
          <a:stretch>
            <a:fillRect/>
          </a:stretch>
        </p:blipFill>
        <p:spPr>
          <a:xfrm>
            <a:off x="2560320" y="712433"/>
            <a:ext cx="4023360" cy="3308319"/>
          </a:xfrm>
          <a:prstGeom prst="rect">
            <a:avLst/>
          </a:prstGeom>
        </p:spPr>
      </p:pic>
    </p:spTree>
    <p:extLst>
      <p:ext uri="{BB962C8B-B14F-4D97-AF65-F5344CB8AC3E}">
        <p14:creationId xmlns:p14="http://schemas.microsoft.com/office/powerpoint/2010/main" val="7725124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1F1F2"/>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Parent Untaxed Income - Dependent</a:t>
            </a:r>
            <a:endParaRPr lang="en-US" dirty="0"/>
          </a:p>
        </p:txBody>
      </p:sp>
      <p:pic>
        <p:nvPicPr>
          <p:cNvPr id="4" name="Picture 3" descr="Screenshot of 2020-21 “Parent Untaxed Income” view.&#10;" title="2020-21 “Parent Untaxed Income” view."/>
          <p:cNvPicPr>
            <a:picLocks noChangeAspect="1"/>
          </p:cNvPicPr>
          <p:nvPr/>
        </p:nvPicPr>
        <p:blipFill>
          <a:blip r:embed="rId3"/>
          <a:stretch>
            <a:fillRect/>
          </a:stretch>
        </p:blipFill>
        <p:spPr>
          <a:xfrm>
            <a:off x="2743200" y="742950"/>
            <a:ext cx="3657600" cy="3986321"/>
          </a:xfrm>
          <a:prstGeom prst="rect">
            <a:avLst/>
          </a:prstGeom>
        </p:spPr>
      </p:pic>
    </p:spTree>
    <p:extLst>
      <p:ext uri="{BB962C8B-B14F-4D97-AF65-F5344CB8AC3E}">
        <p14:creationId xmlns:p14="http://schemas.microsoft.com/office/powerpoint/2010/main" val="3225571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Home Title Card</a:t>
            </a:r>
          </a:p>
        </p:txBody>
      </p:sp>
      <p:sp>
        <p:nvSpPr>
          <p:cNvPr id="3"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dirty="0"/>
          </a:p>
          <a:p>
            <a:pPr marL="0" indent="0">
              <a:buNone/>
            </a:pPr>
            <a:endParaRPr lang="en-US" altLang="en-US" dirty="0"/>
          </a:p>
          <a:p>
            <a:pPr marL="0" indent="0">
              <a:buNone/>
            </a:pPr>
            <a:r>
              <a:rPr lang="en-US" altLang="en-US" sz="4000" dirty="0"/>
              <a:t>Home view</a:t>
            </a:r>
          </a:p>
          <a:p>
            <a:endParaRPr lang="en-US" altLang="en-US" dirty="0"/>
          </a:p>
        </p:txBody>
      </p:sp>
    </p:spTree>
    <p:extLst>
      <p:ext uri="{BB962C8B-B14F-4D97-AF65-F5344CB8AC3E}">
        <p14:creationId xmlns:p14="http://schemas.microsoft.com/office/powerpoint/2010/main" val="5842697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Parent</a:t>
            </a:r>
            <a:r>
              <a:rPr lang="en-US" sz="2800" kern="1200" baseline="0" dirty="0">
                <a:solidFill>
                  <a:schemeClr val="bg1"/>
                </a:solidFill>
                <a:effectLst/>
                <a:latin typeface="Arial"/>
                <a:ea typeface="+mj-ea"/>
                <a:cs typeface="Arial"/>
              </a:rPr>
              <a:t> Assets - Dependent</a:t>
            </a:r>
            <a:endParaRPr lang="en-US" dirty="0"/>
          </a:p>
        </p:txBody>
      </p:sp>
      <p:pic>
        <p:nvPicPr>
          <p:cNvPr id="4" name="Picture 3" descr="Screenshot of 2020-21 “Parent Assets” view.&#10;" title="2020-21 “Parent Assets” view."/>
          <p:cNvPicPr>
            <a:picLocks noChangeAspect="1"/>
          </p:cNvPicPr>
          <p:nvPr/>
        </p:nvPicPr>
        <p:blipFill>
          <a:blip r:embed="rId3"/>
          <a:stretch>
            <a:fillRect/>
          </a:stretch>
        </p:blipFill>
        <p:spPr>
          <a:xfrm>
            <a:off x="2560320" y="742950"/>
            <a:ext cx="4023360" cy="3090185"/>
          </a:xfrm>
          <a:prstGeom prst="rect">
            <a:avLst/>
          </a:prstGeom>
        </p:spPr>
      </p:pic>
    </p:spTree>
    <p:extLst>
      <p:ext uri="{BB962C8B-B14F-4D97-AF65-F5344CB8AC3E}">
        <p14:creationId xmlns:p14="http://schemas.microsoft.com/office/powerpoint/2010/main" val="19670002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Tax Filing Status - Dependent</a:t>
            </a:r>
            <a:endParaRPr lang="en-US" dirty="0"/>
          </a:p>
        </p:txBody>
      </p:sp>
      <p:pic>
        <p:nvPicPr>
          <p:cNvPr id="3" name="Picture 2" descr="Screenshot of 2020-21 “Student Tax Filing Status” view.&#10;&#10;“Type of Tax Return” question has been moved from the “Student IRS Info” view and added to this view.&#10;&#10;Note: This is first view of the Student Financials section.&#10;" title="2020-21 “Student Tax Filing Status” view."/>
          <p:cNvPicPr>
            <a:picLocks noChangeAspect="1"/>
          </p:cNvPicPr>
          <p:nvPr/>
        </p:nvPicPr>
        <p:blipFill>
          <a:blip r:embed="rId3"/>
          <a:stretch>
            <a:fillRect/>
          </a:stretch>
        </p:blipFill>
        <p:spPr>
          <a:xfrm>
            <a:off x="2971800" y="742950"/>
            <a:ext cx="3200400" cy="3971926"/>
          </a:xfrm>
          <a:prstGeom prst="rect">
            <a:avLst/>
          </a:prstGeom>
        </p:spPr>
      </p:pic>
    </p:spTree>
    <p:extLst>
      <p:ext uri="{BB962C8B-B14F-4D97-AF65-F5344CB8AC3E}">
        <p14:creationId xmlns:p14="http://schemas.microsoft.com/office/powerpoint/2010/main" val="2622185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AEAEB"/>
        </a:solid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Log In to IRS DRT - Dependent</a:t>
            </a:r>
            <a:endParaRPr lang="en-US" dirty="0"/>
          </a:p>
        </p:txBody>
      </p:sp>
      <p:pic>
        <p:nvPicPr>
          <p:cNvPr id="4" name="Picture 3" descr="Screenshot of 2020-21 “Student Log In to IRS DRT” view, displayed when the student is going to the IRS Web site.&#10;&#10;In this instance the student is required to provide their FSA ID and password to get to the IRS DRT because the parent started the application by entering the student’s identifiers.&#10;&#10;" title="2020-21 “Student Log In to IRS DRT” view, displayed when the student is going to the IRS Web site."/>
          <p:cNvPicPr>
            <a:picLocks noChangeAspect="1"/>
          </p:cNvPicPr>
          <p:nvPr/>
        </p:nvPicPr>
        <p:blipFill>
          <a:blip r:embed="rId3"/>
          <a:stretch>
            <a:fillRect/>
          </a:stretch>
        </p:blipFill>
        <p:spPr>
          <a:xfrm>
            <a:off x="2560320" y="742950"/>
            <a:ext cx="4023360" cy="3481851"/>
          </a:xfrm>
          <a:prstGeom prst="rect">
            <a:avLst/>
          </a:prstGeom>
        </p:spPr>
      </p:pic>
    </p:spTree>
    <p:extLst>
      <p:ext uri="{BB962C8B-B14F-4D97-AF65-F5344CB8AC3E}">
        <p14:creationId xmlns:p14="http://schemas.microsoft.com/office/powerpoint/2010/main" val="19798935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BECEC"/>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Leaving</a:t>
            </a:r>
            <a:r>
              <a:rPr lang="en-US" sz="2800" kern="1200" baseline="0" dirty="0">
                <a:solidFill>
                  <a:schemeClr val="bg1"/>
                </a:solidFill>
                <a:effectLst/>
                <a:latin typeface="Arial"/>
                <a:ea typeface="+mj-ea"/>
                <a:cs typeface="Arial"/>
              </a:rPr>
              <a:t> </a:t>
            </a:r>
            <a:r>
              <a:rPr lang="en-US" sz="2800" i="0" kern="1200" baseline="0" dirty="0">
                <a:solidFill>
                  <a:schemeClr val="bg1"/>
                </a:solidFill>
                <a:effectLst/>
                <a:latin typeface="Arial"/>
                <a:ea typeface="+mj-ea"/>
                <a:cs typeface="Arial"/>
              </a:rPr>
              <a:t>FAFSA - Dependent</a:t>
            </a:r>
            <a:endParaRPr lang="en-US" dirty="0"/>
          </a:p>
        </p:txBody>
      </p:sp>
      <p:pic>
        <p:nvPicPr>
          <p:cNvPr id="3" name="Picture 2" descr="Screenshot of 2020-21 “Student Leaving FAFSA” view.&#10;" title="2020-21 “Student Leaving FAFSA” view."/>
          <p:cNvPicPr>
            <a:picLocks noChangeAspect="1"/>
          </p:cNvPicPr>
          <p:nvPr/>
        </p:nvPicPr>
        <p:blipFill>
          <a:blip r:embed="rId3"/>
          <a:stretch>
            <a:fillRect/>
          </a:stretch>
        </p:blipFill>
        <p:spPr>
          <a:xfrm>
            <a:off x="2560320" y="742950"/>
            <a:ext cx="4023360" cy="3072841"/>
          </a:xfrm>
          <a:prstGeom prst="rect">
            <a:avLst/>
          </a:prstGeom>
        </p:spPr>
      </p:pic>
    </p:spTree>
    <p:extLst>
      <p:ext uri="{BB962C8B-B14F-4D97-AF65-F5344CB8AC3E}">
        <p14:creationId xmlns:p14="http://schemas.microsoft.com/office/powerpoint/2010/main" val="993247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767676"/>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Leaving</a:t>
            </a:r>
            <a:r>
              <a:rPr lang="en-US" sz="2800" kern="1200" baseline="0" dirty="0">
                <a:solidFill>
                  <a:schemeClr val="bg1"/>
                </a:solidFill>
                <a:effectLst/>
                <a:latin typeface="Arial"/>
                <a:ea typeface="+mj-ea"/>
                <a:cs typeface="Arial"/>
              </a:rPr>
              <a:t> </a:t>
            </a:r>
            <a:r>
              <a:rPr lang="en-US" sz="2800" i="0" kern="1200" baseline="0" dirty="0">
                <a:solidFill>
                  <a:schemeClr val="bg1"/>
                </a:solidFill>
                <a:effectLst/>
                <a:latin typeface="Arial"/>
                <a:ea typeface="+mj-ea"/>
                <a:cs typeface="Arial"/>
              </a:rPr>
              <a:t>FAFSA pop-up - Dependent</a:t>
            </a:r>
            <a:endParaRPr lang="en-US" dirty="0"/>
          </a:p>
        </p:txBody>
      </p:sp>
      <p:pic>
        <p:nvPicPr>
          <p:cNvPr id="4" name="Picture 3" descr="Screenshot of 2020-21 “Leaving FAFSA pop-up” view, displayed when the student is going to the IRS Web site.&#10;" title="2020-21 “Leaving FAFSA pop-up” view, displayed when the student is going to the IRS Web site."/>
          <p:cNvPicPr>
            <a:picLocks noChangeAspect="1"/>
          </p:cNvPicPr>
          <p:nvPr/>
        </p:nvPicPr>
        <p:blipFill>
          <a:blip r:embed="rId3"/>
          <a:stretch>
            <a:fillRect/>
          </a:stretch>
        </p:blipFill>
        <p:spPr>
          <a:xfrm>
            <a:off x="2560320" y="742951"/>
            <a:ext cx="4023360" cy="3101129"/>
          </a:xfrm>
          <a:prstGeom prst="rect">
            <a:avLst/>
          </a:prstGeom>
        </p:spPr>
      </p:pic>
    </p:spTree>
    <p:extLst>
      <p:ext uri="{BB962C8B-B14F-4D97-AF65-F5344CB8AC3E}">
        <p14:creationId xmlns:p14="http://schemas.microsoft.com/office/powerpoint/2010/main" val="16303873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E5F7AB8-8F9E-4CFD-802E-4F32D4C01CBA}"/>
              </a:ext>
            </a:extLst>
          </p:cNvPr>
          <p:cNvSpPr>
            <a:spLocks noGrp="1"/>
          </p:cNvSpPr>
          <p:nvPr>
            <p:ph type="title"/>
          </p:nvPr>
        </p:nvSpPr>
        <p:spPr/>
        <p:txBody>
          <a:bodyPr/>
          <a:lstStyle/>
          <a:p>
            <a:r>
              <a:rPr lang="en-US" dirty="0"/>
              <a:t>Disclaimer, Student – IRS Site</a:t>
            </a:r>
          </a:p>
        </p:txBody>
      </p:sp>
      <p:pic>
        <p:nvPicPr>
          <p:cNvPr id="3" name="Picture 2" descr="Screenshot of IRS DRT Disclaimer view.&#10;" title="IRS DRT Disclaimer view.">
            <a:extLst>
              <a:ext uri="{FF2B5EF4-FFF2-40B4-BE49-F238E27FC236}">
                <a16:creationId xmlns:a16="http://schemas.microsoft.com/office/drawing/2014/main" id="{CC45249E-3FC4-4336-A7DE-27932FBEE416}"/>
              </a:ext>
            </a:extLst>
          </p:cNvPr>
          <p:cNvPicPr>
            <a:picLocks noChangeAspect="1"/>
          </p:cNvPicPr>
          <p:nvPr/>
        </p:nvPicPr>
        <p:blipFill>
          <a:blip r:embed="rId3"/>
          <a:stretch>
            <a:fillRect/>
          </a:stretch>
        </p:blipFill>
        <p:spPr>
          <a:xfrm>
            <a:off x="3048" y="670082"/>
            <a:ext cx="9140952" cy="4119994"/>
          </a:xfrm>
          <a:prstGeom prst="rect">
            <a:avLst/>
          </a:prstGeom>
        </p:spPr>
      </p:pic>
    </p:spTree>
    <p:extLst>
      <p:ext uri="{BB962C8B-B14F-4D97-AF65-F5344CB8AC3E}">
        <p14:creationId xmlns:p14="http://schemas.microsoft.com/office/powerpoint/2010/main" val="15268270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E5F7AB8-8F9E-4CFD-802E-4F32D4C01CBA}"/>
              </a:ext>
            </a:extLst>
          </p:cNvPr>
          <p:cNvSpPr>
            <a:spLocks noGrp="1"/>
          </p:cNvSpPr>
          <p:nvPr>
            <p:ph type="title"/>
          </p:nvPr>
        </p:nvSpPr>
        <p:spPr/>
        <p:txBody>
          <a:bodyPr/>
          <a:lstStyle/>
          <a:p>
            <a:r>
              <a:rPr lang="en-US" dirty="0"/>
              <a:t>Personal Information, Top</a:t>
            </a:r>
            <a:r>
              <a:rPr lang="en-US" baseline="0" dirty="0"/>
              <a:t> Section, Student - IRS Site</a:t>
            </a:r>
            <a:endParaRPr lang="en-US" dirty="0"/>
          </a:p>
        </p:txBody>
      </p:sp>
      <p:pic>
        <p:nvPicPr>
          <p:cNvPr id="4" name="Picture 3" descr="Screenshot of This is the first half of the Personal Information view.&#10;" title="This is the first half of the Personal Info.rmation view">
            <a:extLst>
              <a:ext uri="{FF2B5EF4-FFF2-40B4-BE49-F238E27FC236}">
                <a16:creationId xmlns:a16="http://schemas.microsoft.com/office/drawing/2014/main" id="{5B7A3506-AD3E-4172-BAAD-74334E5FAE90}"/>
              </a:ext>
            </a:extLst>
          </p:cNvPr>
          <p:cNvPicPr>
            <a:picLocks noChangeAspect="1"/>
          </p:cNvPicPr>
          <p:nvPr/>
        </p:nvPicPr>
        <p:blipFill>
          <a:blip r:embed="rId3"/>
          <a:stretch>
            <a:fillRect/>
          </a:stretch>
        </p:blipFill>
        <p:spPr>
          <a:xfrm>
            <a:off x="0" y="666750"/>
            <a:ext cx="9144000" cy="4138613"/>
          </a:xfrm>
          <a:prstGeom prst="rect">
            <a:avLst/>
          </a:prstGeom>
        </p:spPr>
      </p:pic>
    </p:spTree>
    <p:extLst>
      <p:ext uri="{BB962C8B-B14F-4D97-AF65-F5344CB8AC3E}">
        <p14:creationId xmlns:p14="http://schemas.microsoft.com/office/powerpoint/2010/main" val="17841539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E5F7AB8-8F9E-4CFD-802E-4F32D4C01CBA}"/>
              </a:ext>
            </a:extLst>
          </p:cNvPr>
          <p:cNvSpPr>
            <a:spLocks noGrp="1"/>
          </p:cNvSpPr>
          <p:nvPr>
            <p:ph type="title"/>
          </p:nvPr>
        </p:nvSpPr>
        <p:spPr/>
        <p:txBody>
          <a:bodyPr/>
          <a:lstStyle/>
          <a:p>
            <a:r>
              <a:rPr lang="en-US" dirty="0"/>
              <a:t>Personal</a:t>
            </a:r>
            <a:r>
              <a:rPr lang="en-US" baseline="0" dirty="0"/>
              <a:t> Information , Bottom Section, Student – IRS Site</a:t>
            </a:r>
            <a:endParaRPr lang="en-US" dirty="0"/>
          </a:p>
        </p:txBody>
      </p:sp>
      <p:pic>
        <p:nvPicPr>
          <p:cNvPr id="3" name="Picture 2" descr="Screenshot of This is the Second half of the Personal Information view.&#10;" title="This is the Second half of the Personal Information view.">
            <a:extLst>
              <a:ext uri="{FF2B5EF4-FFF2-40B4-BE49-F238E27FC236}">
                <a16:creationId xmlns:a16="http://schemas.microsoft.com/office/drawing/2014/main" id="{80DB8A4A-EFC5-4B09-B701-36D2807F32D9}"/>
              </a:ext>
            </a:extLst>
          </p:cNvPr>
          <p:cNvPicPr>
            <a:picLocks noChangeAspect="1"/>
          </p:cNvPicPr>
          <p:nvPr/>
        </p:nvPicPr>
        <p:blipFill>
          <a:blip r:embed="rId3"/>
          <a:stretch>
            <a:fillRect/>
          </a:stretch>
        </p:blipFill>
        <p:spPr>
          <a:xfrm>
            <a:off x="0" y="690702"/>
            <a:ext cx="9144000" cy="4054344"/>
          </a:xfrm>
          <a:prstGeom prst="rect">
            <a:avLst/>
          </a:prstGeom>
        </p:spPr>
      </p:pic>
    </p:spTree>
    <p:extLst>
      <p:ext uri="{BB962C8B-B14F-4D97-AF65-F5344CB8AC3E}">
        <p14:creationId xmlns:p14="http://schemas.microsoft.com/office/powerpoint/2010/main" val="34007696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E5F7AB8-8F9E-4CFD-802E-4F32D4C01CBA}"/>
              </a:ext>
            </a:extLst>
          </p:cNvPr>
          <p:cNvSpPr>
            <a:spLocks noGrp="1"/>
          </p:cNvSpPr>
          <p:nvPr>
            <p:ph type="title"/>
          </p:nvPr>
        </p:nvSpPr>
        <p:spPr/>
        <p:txBody>
          <a:bodyPr/>
          <a:lstStyle/>
          <a:p>
            <a:r>
              <a:rPr lang="en-US" dirty="0"/>
              <a:t> Student</a:t>
            </a:r>
            <a:r>
              <a:rPr lang="en-US" baseline="0" dirty="0"/>
              <a:t> Address, Student – IRS Site</a:t>
            </a:r>
            <a:endParaRPr lang="en-US" dirty="0"/>
          </a:p>
        </p:txBody>
      </p:sp>
      <p:pic>
        <p:nvPicPr>
          <p:cNvPr id="4" name="Picture 3" descr="Screenshot of Added student address.&#10;" title="Added student address.">
            <a:extLst>
              <a:ext uri="{FF2B5EF4-FFF2-40B4-BE49-F238E27FC236}">
                <a16:creationId xmlns:a16="http://schemas.microsoft.com/office/drawing/2014/main" id="{B86274E9-6762-4ADE-BC4B-EDA42A336F7E}"/>
              </a:ext>
            </a:extLst>
          </p:cNvPr>
          <p:cNvPicPr>
            <a:picLocks noChangeAspect="1"/>
          </p:cNvPicPr>
          <p:nvPr/>
        </p:nvPicPr>
        <p:blipFill>
          <a:blip r:embed="rId3"/>
          <a:stretch>
            <a:fillRect/>
          </a:stretch>
        </p:blipFill>
        <p:spPr>
          <a:xfrm>
            <a:off x="0" y="666750"/>
            <a:ext cx="9158207" cy="4065422"/>
          </a:xfrm>
          <a:prstGeom prst="rect">
            <a:avLst/>
          </a:prstGeom>
        </p:spPr>
      </p:pic>
    </p:spTree>
    <p:extLst>
      <p:ext uri="{BB962C8B-B14F-4D97-AF65-F5344CB8AC3E}">
        <p14:creationId xmlns:p14="http://schemas.microsoft.com/office/powerpoint/2010/main" val="29488359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E5F7AB8-8F9E-4CFD-802E-4F32D4C01CBA}"/>
              </a:ext>
            </a:extLst>
          </p:cNvPr>
          <p:cNvSpPr>
            <a:spLocks noGrp="1"/>
          </p:cNvSpPr>
          <p:nvPr>
            <p:ph type="title"/>
          </p:nvPr>
        </p:nvSpPr>
        <p:spPr/>
        <p:txBody>
          <a:bodyPr/>
          <a:lstStyle/>
          <a:p>
            <a:r>
              <a:rPr lang="en-US" dirty="0"/>
              <a:t> Results Page,</a:t>
            </a:r>
            <a:r>
              <a:rPr lang="en-US" baseline="0" dirty="0"/>
              <a:t> Top Section, Student – IRS Site</a:t>
            </a:r>
            <a:endParaRPr lang="en-US" dirty="0"/>
          </a:p>
        </p:txBody>
      </p:sp>
      <p:pic>
        <p:nvPicPr>
          <p:cNvPr id="3" name="Picture 2" descr="Screenshot of First Half of the Results Page.&#10;" title="First Half of the Results Page.">
            <a:extLst>
              <a:ext uri="{FF2B5EF4-FFF2-40B4-BE49-F238E27FC236}">
                <a16:creationId xmlns:a16="http://schemas.microsoft.com/office/drawing/2014/main" id="{5D0BF9C2-B061-4D69-A0FD-9D58B4338801}"/>
              </a:ext>
            </a:extLst>
          </p:cNvPr>
          <p:cNvPicPr>
            <a:picLocks noChangeAspect="1"/>
          </p:cNvPicPr>
          <p:nvPr/>
        </p:nvPicPr>
        <p:blipFill>
          <a:blip r:embed="rId3"/>
          <a:stretch>
            <a:fillRect/>
          </a:stretch>
        </p:blipFill>
        <p:spPr>
          <a:xfrm>
            <a:off x="0" y="666750"/>
            <a:ext cx="9144000" cy="4038600"/>
          </a:xfrm>
          <a:prstGeom prst="rect">
            <a:avLst/>
          </a:prstGeom>
        </p:spPr>
      </p:pic>
    </p:spTree>
    <p:extLst>
      <p:ext uri="{BB962C8B-B14F-4D97-AF65-F5344CB8AC3E}">
        <p14:creationId xmlns:p14="http://schemas.microsoft.com/office/powerpoint/2010/main" val="1028900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a:t>
            </a:r>
            <a:r>
              <a:rPr lang="en-US" baseline="0" dirty="0"/>
              <a:t> – Top Section</a:t>
            </a:r>
            <a:endParaRPr lang="en-US" dirty="0"/>
          </a:p>
        </p:txBody>
      </p:sp>
      <p:pic>
        <p:nvPicPr>
          <p:cNvPr id="4" name="Picture 3" descr="Screenshot of 2020-21 fafsa.gov home view. Top section of view.&#10;&#10;The fafsa.gov home view features a two-button login option and current announcements, as well as an easy-access tool bar, featuring links to studentaid.gov and loan information.&#10;&#10;&#10;&#10;" title="2020-21 fafsa.gov home view. Top section of view."/>
          <p:cNvPicPr>
            <a:picLocks noChangeAspect="1"/>
          </p:cNvPicPr>
          <p:nvPr/>
        </p:nvPicPr>
        <p:blipFill>
          <a:blip r:embed="rId3"/>
          <a:stretch>
            <a:fillRect/>
          </a:stretch>
        </p:blipFill>
        <p:spPr>
          <a:xfrm>
            <a:off x="381000" y="682734"/>
            <a:ext cx="8001000" cy="4057620"/>
          </a:xfrm>
          <a:prstGeom prst="rect">
            <a:avLst/>
          </a:prstGeom>
        </p:spPr>
      </p:pic>
    </p:spTree>
    <p:extLst>
      <p:ext uri="{BB962C8B-B14F-4D97-AF65-F5344CB8AC3E}">
        <p14:creationId xmlns:p14="http://schemas.microsoft.com/office/powerpoint/2010/main" val="15555807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E5F7AB8-8F9E-4CFD-802E-4F32D4C01CBA}"/>
              </a:ext>
            </a:extLst>
          </p:cNvPr>
          <p:cNvSpPr>
            <a:spLocks noGrp="1"/>
          </p:cNvSpPr>
          <p:nvPr>
            <p:ph type="title"/>
          </p:nvPr>
        </p:nvSpPr>
        <p:spPr/>
        <p:txBody>
          <a:bodyPr/>
          <a:lstStyle/>
          <a:p>
            <a:r>
              <a:rPr lang="en-US" dirty="0"/>
              <a:t> Results</a:t>
            </a:r>
            <a:r>
              <a:rPr lang="en-US" baseline="0" dirty="0"/>
              <a:t> Page , Bottom Section, Student – IRS Site</a:t>
            </a:r>
            <a:endParaRPr lang="en-US" dirty="0"/>
          </a:p>
        </p:txBody>
      </p:sp>
      <p:pic>
        <p:nvPicPr>
          <p:cNvPr id="4" name="Picture 3" descr="Screenshot of Second Half of the Results Page.&#10;" title="Second Half of the Results Page.">
            <a:extLst>
              <a:ext uri="{FF2B5EF4-FFF2-40B4-BE49-F238E27FC236}">
                <a16:creationId xmlns:a16="http://schemas.microsoft.com/office/drawing/2014/main" id="{F45174A2-93C1-415A-85D2-7825F87A4E5B}"/>
              </a:ext>
            </a:extLst>
          </p:cNvPr>
          <p:cNvPicPr>
            <a:picLocks noChangeAspect="1"/>
          </p:cNvPicPr>
          <p:nvPr/>
        </p:nvPicPr>
        <p:blipFill>
          <a:blip r:embed="rId3"/>
          <a:stretch>
            <a:fillRect/>
          </a:stretch>
        </p:blipFill>
        <p:spPr>
          <a:xfrm>
            <a:off x="3544" y="666750"/>
            <a:ext cx="9144000" cy="4121749"/>
          </a:xfrm>
          <a:prstGeom prst="rect">
            <a:avLst/>
          </a:prstGeom>
        </p:spPr>
      </p:pic>
    </p:spTree>
    <p:extLst>
      <p:ext uri="{BB962C8B-B14F-4D97-AF65-F5344CB8AC3E}">
        <p14:creationId xmlns:p14="http://schemas.microsoft.com/office/powerpoint/2010/main" val="4091825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IRS Info - Dependent</a:t>
            </a:r>
            <a:endParaRPr lang="en-US" dirty="0"/>
          </a:p>
        </p:txBody>
      </p:sp>
      <p:pic>
        <p:nvPicPr>
          <p:cNvPr id="5" name="Picture 4" descr="Screenshot of 2020-21 “Student IRS Info” view.&#10;&#10;An alert message will indicate that the IRS Data was successfully transferred and will be identified as “Transferred from the IRS.”&#10;&#10;" title="2020-21 “Student IRS Info” view."/>
          <p:cNvPicPr>
            <a:picLocks noChangeAspect="1"/>
          </p:cNvPicPr>
          <p:nvPr/>
        </p:nvPicPr>
        <p:blipFill>
          <a:blip r:embed="rId3"/>
          <a:stretch>
            <a:fillRect/>
          </a:stretch>
        </p:blipFill>
        <p:spPr>
          <a:xfrm>
            <a:off x="2560320" y="742950"/>
            <a:ext cx="4023360" cy="2863656"/>
          </a:xfrm>
          <a:prstGeom prst="rect">
            <a:avLst/>
          </a:prstGeom>
        </p:spPr>
      </p:pic>
    </p:spTree>
    <p:extLst>
      <p:ext uri="{BB962C8B-B14F-4D97-AF65-F5344CB8AC3E}">
        <p14:creationId xmlns:p14="http://schemas.microsoft.com/office/powerpoint/2010/main" val="34033380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ECECED"/>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Income from Work - Dependent</a:t>
            </a:r>
            <a:endParaRPr lang="en-US" dirty="0"/>
          </a:p>
        </p:txBody>
      </p:sp>
      <p:pic>
        <p:nvPicPr>
          <p:cNvPr id="3" name="Picture 2" descr="Screenshot of 2020-21 “Student Income from Work” view.&#10;" title="2020-21 “Student Income from Work” view."/>
          <p:cNvPicPr>
            <a:picLocks noChangeAspect="1"/>
          </p:cNvPicPr>
          <p:nvPr/>
        </p:nvPicPr>
        <p:blipFill>
          <a:blip r:embed="rId3"/>
          <a:stretch>
            <a:fillRect/>
          </a:stretch>
        </p:blipFill>
        <p:spPr>
          <a:xfrm>
            <a:off x="2560320" y="700725"/>
            <a:ext cx="4023360" cy="2452526"/>
          </a:xfrm>
          <a:prstGeom prst="rect">
            <a:avLst/>
          </a:prstGeom>
        </p:spPr>
      </p:pic>
    </p:spTree>
    <p:extLst>
      <p:ext uri="{BB962C8B-B14F-4D97-AF65-F5344CB8AC3E}">
        <p14:creationId xmlns:p14="http://schemas.microsoft.com/office/powerpoint/2010/main" val="3521033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ECECED"/>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Additional IRS Info - Dependent</a:t>
            </a:r>
            <a:endParaRPr lang="en-US" dirty="0"/>
          </a:p>
        </p:txBody>
      </p:sp>
      <p:pic>
        <p:nvPicPr>
          <p:cNvPr id="4" name="Picture 3" descr="Screenshot of 2020-21 “Student Additional IRS Info” view.&#10;" title="2020-21 “Student Additional IRS Info” view."/>
          <p:cNvPicPr>
            <a:picLocks noChangeAspect="1"/>
          </p:cNvPicPr>
          <p:nvPr/>
        </p:nvPicPr>
        <p:blipFill>
          <a:blip r:embed="rId3"/>
          <a:stretch>
            <a:fillRect/>
          </a:stretch>
        </p:blipFill>
        <p:spPr>
          <a:xfrm>
            <a:off x="2481795" y="742950"/>
            <a:ext cx="4023360" cy="2165648"/>
          </a:xfrm>
          <a:prstGeom prst="rect">
            <a:avLst/>
          </a:prstGeom>
        </p:spPr>
      </p:pic>
    </p:spTree>
    <p:extLst>
      <p:ext uri="{BB962C8B-B14F-4D97-AF65-F5344CB8AC3E}">
        <p14:creationId xmlns:p14="http://schemas.microsoft.com/office/powerpoint/2010/main" val="16497514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1F2F3"/>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Questions for</a:t>
            </a:r>
            <a:r>
              <a:rPr lang="en-US" sz="2800" kern="1200" baseline="0" dirty="0">
                <a:solidFill>
                  <a:schemeClr val="bg1"/>
                </a:solidFill>
                <a:effectLst/>
                <a:latin typeface="Arial"/>
                <a:ea typeface="+mj-ea"/>
                <a:cs typeface="Arial"/>
              </a:rPr>
              <a:t> Tax Filers Only - Dependent</a:t>
            </a:r>
            <a:endParaRPr lang="en-US" dirty="0"/>
          </a:p>
        </p:txBody>
      </p:sp>
      <p:grpSp>
        <p:nvGrpSpPr>
          <p:cNvPr id="3" name="Group 2" descr="Screenshot of 2020-21 “Student Questions for Tax Filers Only” view.&#10;&#10;Note: Additional instructional text has been added to help students and parents answer the combat pay question correctly." title="2020-21“Student Questions for Tax Filers Only” view."/>
          <p:cNvGrpSpPr/>
          <p:nvPr/>
        </p:nvGrpSpPr>
        <p:grpSpPr>
          <a:xfrm>
            <a:off x="2895600" y="742950"/>
            <a:ext cx="3352800" cy="3953976"/>
            <a:chOff x="2895600" y="742950"/>
            <a:chExt cx="3352800" cy="3953976"/>
          </a:xfrm>
        </p:grpSpPr>
        <p:pic>
          <p:nvPicPr>
            <p:cNvPr id="4" name="Picture 3" descr="Screenshot of 2020-21 “Student Questions for Tax Filers Only” view.&#10;&#10;Note: Additional instructional text has been added to help students and parents answer the combat pay question correctly.&#10;&#10;" title="2020-21 “Student Questions for Tax Filers Only” view."/>
            <p:cNvPicPr>
              <a:picLocks noChangeAspect="1"/>
            </p:cNvPicPr>
            <p:nvPr/>
          </p:nvPicPr>
          <p:blipFill>
            <a:blip r:embed="rId3"/>
            <a:stretch>
              <a:fillRect/>
            </a:stretch>
          </p:blipFill>
          <p:spPr>
            <a:xfrm>
              <a:off x="2895600" y="742950"/>
              <a:ext cx="3352800" cy="3953976"/>
            </a:xfrm>
            <a:prstGeom prst="rect">
              <a:avLst/>
            </a:prstGeom>
          </p:spPr>
        </p:pic>
        <p:sp>
          <p:nvSpPr>
            <p:cNvPr id="5" name="Rectangle 4" descr="Red Box used to highlight updates to the combat pay question." title="Red Box"/>
            <p:cNvSpPr/>
            <p:nvPr/>
          </p:nvSpPr>
          <p:spPr>
            <a:xfrm>
              <a:off x="3048000" y="1733550"/>
              <a:ext cx="2819400" cy="3048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729663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BEBEC"/>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Additional</a:t>
            </a:r>
            <a:r>
              <a:rPr lang="en-US" sz="2800" kern="1200" baseline="0" dirty="0">
                <a:solidFill>
                  <a:schemeClr val="bg1"/>
                </a:solidFill>
                <a:effectLst/>
                <a:latin typeface="Arial"/>
                <a:ea typeface="+mj-ea"/>
                <a:cs typeface="Arial"/>
              </a:rPr>
              <a:t> Financial Info - Dependent</a:t>
            </a:r>
            <a:endParaRPr lang="en-US" dirty="0"/>
          </a:p>
        </p:txBody>
      </p:sp>
      <p:pic>
        <p:nvPicPr>
          <p:cNvPr id="4" name="Picture 3" descr="Screenshot of 2020-21 “Student Additional Financial Info” view.&#10;" title="2020-21 “Student Additional Financial Info” view."/>
          <p:cNvPicPr>
            <a:picLocks noChangeAspect="1"/>
          </p:cNvPicPr>
          <p:nvPr/>
        </p:nvPicPr>
        <p:blipFill>
          <a:blip r:embed="rId3"/>
          <a:stretch>
            <a:fillRect/>
          </a:stretch>
        </p:blipFill>
        <p:spPr>
          <a:xfrm>
            <a:off x="2560320" y="731161"/>
            <a:ext cx="4023360" cy="3507155"/>
          </a:xfrm>
          <a:prstGeom prst="rect">
            <a:avLst/>
          </a:prstGeom>
        </p:spPr>
      </p:pic>
    </p:spTree>
    <p:extLst>
      <p:ext uri="{BB962C8B-B14F-4D97-AF65-F5344CB8AC3E}">
        <p14:creationId xmlns:p14="http://schemas.microsoft.com/office/powerpoint/2010/main" val="33316876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EDEEEE"/>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Untaxed Income - Dependent</a:t>
            </a:r>
            <a:endParaRPr lang="en-US" dirty="0"/>
          </a:p>
        </p:txBody>
      </p:sp>
      <p:pic>
        <p:nvPicPr>
          <p:cNvPr id="4" name="Picture 3" descr="Screenshot of 2020-21 “Student Untaxed Income” view.&#10;" title="2020-21 “Student Untaxed Income” view."/>
          <p:cNvPicPr>
            <a:picLocks noChangeAspect="1"/>
          </p:cNvPicPr>
          <p:nvPr/>
        </p:nvPicPr>
        <p:blipFill>
          <a:blip r:embed="rId3"/>
          <a:stretch>
            <a:fillRect/>
          </a:stretch>
        </p:blipFill>
        <p:spPr>
          <a:xfrm>
            <a:off x="2895600" y="694459"/>
            <a:ext cx="3200400" cy="4048991"/>
          </a:xfrm>
          <a:prstGeom prst="rect">
            <a:avLst/>
          </a:prstGeom>
        </p:spPr>
      </p:pic>
    </p:spTree>
    <p:extLst>
      <p:ext uri="{BB962C8B-B14F-4D97-AF65-F5344CB8AC3E}">
        <p14:creationId xmlns:p14="http://schemas.microsoft.com/office/powerpoint/2010/main" val="26274444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EBEBEC"/>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Assets - Dependent</a:t>
            </a:r>
            <a:endParaRPr lang="en-US" dirty="0"/>
          </a:p>
        </p:txBody>
      </p:sp>
      <p:pic>
        <p:nvPicPr>
          <p:cNvPr id="4" name="Picture 3" descr="Screenshot of 2020-21 “Student Assets” view.&#10;" title="2020-21 “Student Assets” view."/>
          <p:cNvPicPr>
            <a:picLocks noChangeAspect="1"/>
          </p:cNvPicPr>
          <p:nvPr/>
        </p:nvPicPr>
        <p:blipFill>
          <a:blip r:embed="rId3"/>
          <a:stretch>
            <a:fillRect/>
          </a:stretch>
        </p:blipFill>
        <p:spPr>
          <a:xfrm>
            <a:off x="2560320" y="710928"/>
            <a:ext cx="4023360" cy="2994602"/>
          </a:xfrm>
          <a:prstGeom prst="rect">
            <a:avLst/>
          </a:prstGeom>
        </p:spPr>
      </p:pic>
    </p:spTree>
    <p:extLst>
      <p:ext uri="{BB962C8B-B14F-4D97-AF65-F5344CB8AC3E}">
        <p14:creationId xmlns:p14="http://schemas.microsoft.com/office/powerpoint/2010/main" val="689151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EAEAEC"/>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Preparer</a:t>
            </a:r>
            <a:r>
              <a:rPr lang="en-US" sz="2800" kern="1200" baseline="0" dirty="0">
                <a:solidFill>
                  <a:schemeClr val="bg1"/>
                </a:solidFill>
                <a:effectLst/>
                <a:latin typeface="Arial"/>
                <a:ea typeface="+mj-ea"/>
                <a:cs typeface="Arial"/>
              </a:rPr>
              <a:t> Info - Dependent</a:t>
            </a:r>
            <a:endParaRPr lang="en-US" dirty="0"/>
          </a:p>
        </p:txBody>
      </p:sp>
      <p:pic>
        <p:nvPicPr>
          <p:cNvPr id="4" name="Picture 3" descr="Screenshot of 2020-21 “Preparer Info” view.&#10;&#10;Note: This is the first view of Sign &amp; Submit section.&#10;&#10;" title="2020-21 “Preparer Info” view."/>
          <p:cNvPicPr>
            <a:picLocks noChangeAspect="1"/>
          </p:cNvPicPr>
          <p:nvPr/>
        </p:nvPicPr>
        <p:blipFill>
          <a:blip r:embed="rId3"/>
          <a:stretch>
            <a:fillRect/>
          </a:stretch>
        </p:blipFill>
        <p:spPr>
          <a:xfrm>
            <a:off x="2560320" y="742950"/>
            <a:ext cx="4023360" cy="2475913"/>
          </a:xfrm>
          <a:prstGeom prst="rect">
            <a:avLst/>
          </a:prstGeom>
        </p:spPr>
      </p:pic>
    </p:spTree>
    <p:extLst>
      <p:ext uri="{BB962C8B-B14F-4D97-AF65-F5344CB8AC3E}">
        <p14:creationId xmlns:p14="http://schemas.microsoft.com/office/powerpoint/2010/main" val="4823140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1F1F3"/>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FAFSA Summary - Student Demographics and School Selection - Dependent</a:t>
            </a:r>
            <a:endParaRPr lang="en-US" dirty="0"/>
          </a:p>
        </p:txBody>
      </p:sp>
      <p:pic>
        <p:nvPicPr>
          <p:cNvPr id="5" name="Picture 4" descr="Screenshot of 2020-21 “FAFSA Summary” view – Student Demographics and School Selection.&#10;" title="2020-21 “FAFSA Summary” view – Student Demographics and School Selection."/>
          <p:cNvPicPr>
            <a:picLocks noChangeAspect="1"/>
          </p:cNvPicPr>
          <p:nvPr/>
        </p:nvPicPr>
        <p:blipFill>
          <a:blip r:embed="rId3"/>
          <a:stretch>
            <a:fillRect/>
          </a:stretch>
        </p:blipFill>
        <p:spPr>
          <a:xfrm>
            <a:off x="1143000" y="695728"/>
            <a:ext cx="6858000" cy="4044261"/>
          </a:xfrm>
          <a:prstGeom prst="rect">
            <a:avLst/>
          </a:prstGeom>
        </p:spPr>
      </p:pic>
    </p:spTree>
    <p:extLst>
      <p:ext uri="{BB962C8B-B14F-4D97-AF65-F5344CB8AC3E}">
        <p14:creationId xmlns:p14="http://schemas.microsoft.com/office/powerpoint/2010/main" val="1345247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 – Middle Section</a:t>
            </a:r>
          </a:p>
        </p:txBody>
      </p:sp>
      <p:pic>
        <p:nvPicPr>
          <p:cNvPr id="5" name="Picture 4" descr="Screenshot of 2020-21 fafsa.gov home view - Middle Section&#10;&#10;The FAFSA home view features three links to help users navigate the financial aid process including FAFSA4caster, FAFSA help view, and FAFSA next steps once the form is completed.&#10;&#10;A Student Aid deadline search function is available by state and cycle year.&#10;&#10;" title="MIddle Section - 2020-21 fafsa.gov home view "/>
          <p:cNvPicPr>
            <a:picLocks noChangeAspect="1"/>
          </p:cNvPicPr>
          <p:nvPr/>
        </p:nvPicPr>
        <p:blipFill>
          <a:blip r:embed="rId3"/>
          <a:stretch>
            <a:fillRect/>
          </a:stretch>
        </p:blipFill>
        <p:spPr>
          <a:xfrm>
            <a:off x="1828800" y="666750"/>
            <a:ext cx="5320362" cy="4060653"/>
          </a:xfrm>
          <a:prstGeom prst="rect">
            <a:avLst/>
          </a:prstGeom>
        </p:spPr>
      </p:pic>
    </p:spTree>
    <p:extLst>
      <p:ext uri="{BB962C8B-B14F-4D97-AF65-F5344CB8AC3E}">
        <p14:creationId xmlns:p14="http://schemas.microsoft.com/office/powerpoint/2010/main" val="1674593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1F1F3"/>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FAFSA Summary - Dependency Status, Parent Demographics and Parent Financials - Dependent</a:t>
            </a:r>
            <a:endParaRPr lang="en-US" dirty="0"/>
          </a:p>
        </p:txBody>
      </p:sp>
      <p:pic>
        <p:nvPicPr>
          <p:cNvPr id="6" name="Picture 5" descr="Screenshot of 2020-21 “FAFSA Summary” view – Dependency Status, Parent Demograhics and Parent Financials.&#10;" title="2020-21 “FAFSA Summary” view – Dependency Status, Parent Demograhics and Parent Financials."/>
          <p:cNvPicPr>
            <a:picLocks noChangeAspect="1"/>
          </p:cNvPicPr>
          <p:nvPr/>
        </p:nvPicPr>
        <p:blipFill>
          <a:blip r:embed="rId3"/>
          <a:stretch>
            <a:fillRect/>
          </a:stretch>
        </p:blipFill>
        <p:spPr>
          <a:xfrm>
            <a:off x="1143000" y="680827"/>
            <a:ext cx="6858000" cy="4022849"/>
          </a:xfrm>
          <a:prstGeom prst="rect">
            <a:avLst/>
          </a:prstGeom>
        </p:spPr>
      </p:pic>
    </p:spTree>
    <p:extLst>
      <p:ext uri="{BB962C8B-B14F-4D97-AF65-F5344CB8AC3E}">
        <p14:creationId xmlns:p14="http://schemas.microsoft.com/office/powerpoint/2010/main" val="9983821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2F2F3"/>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FAFSA Summary - Parent Financials Continued, Student Financials, Sign &amp; Submit - Dependent</a:t>
            </a:r>
            <a:endParaRPr lang="en-US" dirty="0"/>
          </a:p>
        </p:txBody>
      </p:sp>
      <p:pic>
        <p:nvPicPr>
          <p:cNvPr id="8" name="Picture 7" descr="Screenshot of 2020-21 “FAFSA Summary” view – Parent Financials Continued, Student Financials, Sign &amp; Submit.&#10;" title="2020-21 “FAFSA Summary” view – Parent Financials Continued, Student Financials, Sign &amp; Submit."/>
          <p:cNvPicPr>
            <a:picLocks noChangeAspect="1"/>
          </p:cNvPicPr>
          <p:nvPr/>
        </p:nvPicPr>
        <p:blipFill>
          <a:blip r:embed="rId3"/>
          <a:stretch>
            <a:fillRect/>
          </a:stretch>
        </p:blipFill>
        <p:spPr>
          <a:xfrm>
            <a:off x="1066800" y="670975"/>
            <a:ext cx="7010400" cy="4029233"/>
          </a:xfrm>
          <a:prstGeom prst="rect">
            <a:avLst/>
          </a:prstGeom>
        </p:spPr>
      </p:pic>
    </p:spTree>
    <p:extLst>
      <p:ext uri="{BB962C8B-B14F-4D97-AF65-F5344CB8AC3E}">
        <p14:creationId xmlns:p14="http://schemas.microsoft.com/office/powerpoint/2010/main" val="33754136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EDEEEE"/>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baseline="0" dirty="0">
                <a:solidFill>
                  <a:schemeClr val="bg1"/>
                </a:solidFill>
                <a:effectLst/>
                <a:latin typeface="Arial"/>
                <a:ea typeface="+mj-ea"/>
                <a:cs typeface="Arial"/>
              </a:rPr>
              <a:t>FAFSA Summary - Student Financials, Sign &amp; Submit - Dependent</a:t>
            </a:r>
            <a:endParaRPr lang="en-US" dirty="0"/>
          </a:p>
        </p:txBody>
      </p:sp>
      <p:pic>
        <p:nvPicPr>
          <p:cNvPr id="3" name="Picture 2" descr="Screenshot of 2020-21 “FAFSA Summary” view – Student Financials, Sign &amp; Submit.&#10;" title="2020-21 “FAFSA Summary” view – Student Financials, Sign &amp; Submit."/>
          <p:cNvPicPr>
            <a:picLocks noChangeAspect="1"/>
          </p:cNvPicPr>
          <p:nvPr/>
        </p:nvPicPr>
        <p:blipFill>
          <a:blip r:embed="rId3"/>
          <a:stretch>
            <a:fillRect/>
          </a:stretch>
        </p:blipFill>
        <p:spPr>
          <a:xfrm>
            <a:off x="2438400" y="712348"/>
            <a:ext cx="4114800" cy="3973952"/>
          </a:xfrm>
          <a:prstGeom prst="rect">
            <a:avLst/>
          </a:prstGeom>
        </p:spPr>
      </p:pic>
    </p:spTree>
    <p:extLst>
      <p:ext uri="{BB962C8B-B14F-4D97-AF65-F5344CB8AC3E}">
        <p14:creationId xmlns:p14="http://schemas.microsoft.com/office/powerpoint/2010/main" val="17366194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E9EAEA"/>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Signature Status – Dependent </a:t>
            </a:r>
            <a:endParaRPr lang="en-US" dirty="0"/>
          </a:p>
        </p:txBody>
      </p:sp>
      <p:pic>
        <p:nvPicPr>
          <p:cNvPr id="4" name="Picture 3" descr="Screenshot of 2020-21 “Signature Status” view.&#10;&#10;This is where the applicant signs and actively acknowledges the Certification Statement. &#10;" title="2020-21 “Signature Status” view."/>
          <p:cNvPicPr>
            <a:picLocks noChangeAspect="1"/>
          </p:cNvPicPr>
          <p:nvPr/>
        </p:nvPicPr>
        <p:blipFill>
          <a:blip r:embed="rId3"/>
          <a:stretch>
            <a:fillRect/>
          </a:stretch>
        </p:blipFill>
        <p:spPr>
          <a:xfrm>
            <a:off x="2560320" y="709376"/>
            <a:ext cx="4023360" cy="3557763"/>
          </a:xfrm>
          <a:prstGeom prst="rect">
            <a:avLst/>
          </a:prstGeom>
        </p:spPr>
      </p:pic>
    </p:spTree>
    <p:extLst>
      <p:ext uri="{BB962C8B-B14F-4D97-AF65-F5344CB8AC3E}">
        <p14:creationId xmlns:p14="http://schemas.microsoft.com/office/powerpoint/2010/main" val="27096846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3F3F4"/>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Agreement</a:t>
            </a:r>
            <a:r>
              <a:rPr lang="en-US" sz="2800" kern="1200" baseline="0" dirty="0">
                <a:solidFill>
                  <a:schemeClr val="bg1"/>
                </a:solidFill>
                <a:effectLst/>
                <a:latin typeface="Arial"/>
                <a:ea typeface="+mj-ea"/>
                <a:cs typeface="Arial"/>
              </a:rPr>
              <a:t> of Terms, Student - Dependent</a:t>
            </a:r>
            <a:endParaRPr lang="en-US" dirty="0"/>
          </a:p>
        </p:txBody>
      </p:sp>
      <p:pic>
        <p:nvPicPr>
          <p:cNvPr id="4" name="Picture 3" descr="Screenshot of 2020-21 “Agreement of Terms” student view.&#10;" title="2020-21 “Agreement of Terms” student view."/>
          <p:cNvPicPr>
            <a:picLocks noChangeAspect="1"/>
          </p:cNvPicPr>
          <p:nvPr/>
        </p:nvPicPr>
        <p:blipFill>
          <a:blip r:embed="rId3"/>
          <a:stretch>
            <a:fillRect/>
          </a:stretch>
        </p:blipFill>
        <p:spPr>
          <a:xfrm>
            <a:off x="2560320" y="742950"/>
            <a:ext cx="4023360" cy="3273761"/>
          </a:xfrm>
          <a:prstGeom prst="rect">
            <a:avLst/>
          </a:prstGeom>
        </p:spPr>
      </p:pic>
    </p:spTree>
    <p:extLst>
      <p:ext uri="{BB962C8B-B14F-4D97-AF65-F5344CB8AC3E}">
        <p14:creationId xmlns:p14="http://schemas.microsoft.com/office/powerpoint/2010/main" val="40591255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ECECED"/>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Signature Options, Student - Dependent</a:t>
            </a:r>
            <a:endParaRPr lang="en-US" dirty="0"/>
          </a:p>
        </p:txBody>
      </p:sp>
      <p:pic>
        <p:nvPicPr>
          <p:cNvPr id="4" name="Picture 3" descr="Screenshot of 2020-21 “Signature Options” view.&#10;" title="2020-21 “Signature Options” view."/>
          <p:cNvPicPr>
            <a:picLocks noChangeAspect="1"/>
          </p:cNvPicPr>
          <p:nvPr/>
        </p:nvPicPr>
        <p:blipFill>
          <a:blip r:embed="rId3"/>
          <a:stretch>
            <a:fillRect/>
          </a:stretch>
        </p:blipFill>
        <p:spPr>
          <a:xfrm>
            <a:off x="2705100" y="726070"/>
            <a:ext cx="3733800" cy="4017380"/>
          </a:xfrm>
          <a:prstGeom prst="rect">
            <a:avLst/>
          </a:prstGeom>
        </p:spPr>
      </p:pic>
    </p:spTree>
    <p:extLst>
      <p:ext uri="{BB962C8B-B14F-4D97-AF65-F5344CB8AC3E}">
        <p14:creationId xmlns:p14="http://schemas.microsoft.com/office/powerpoint/2010/main" val="16416156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4F5F6"/>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Signature Status, Student</a:t>
            </a:r>
            <a:r>
              <a:rPr lang="en-US" sz="2800" kern="1200" baseline="0" dirty="0">
                <a:solidFill>
                  <a:schemeClr val="bg1"/>
                </a:solidFill>
                <a:effectLst/>
                <a:latin typeface="Arial"/>
                <a:ea typeface="+mj-ea"/>
                <a:cs typeface="Arial"/>
              </a:rPr>
              <a:t> Signature Accepted - Dependent</a:t>
            </a:r>
            <a:endParaRPr lang="en-US" dirty="0"/>
          </a:p>
        </p:txBody>
      </p:sp>
      <p:pic>
        <p:nvPicPr>
          <p:cNvPr id="3" name="Picture 2" descr="Screenshot of 2020-21 “Signature Status” view.&#10;&#10;Student signature accepted, and now the parent will need to sign.&#10;&#10;" title="2020-21 “Signature Status” view."/>
          <p:cNvPicPr>
            <a:picLocks noChangeAspect="1"/>
          </p:cNvPicPr>
          <p:nvPr/>
        </p:nvPicPr>
        <p:blipFill>
          <a:blip r:embed="rId3"/>
          <a:stretch>
            <a:fillRect/>
          </a:stretch>
        </p:blipFill>
        <p:spPr>
          <a:xfrm>
            <a:off x="2560320" y="742951"/>
            <a:ext cx="4023360" cy="3513785"/>
          </a:xfrm>
          <a:prstGeom prst="rect">
            <a:avLst/>
          </a:prstGeom>
        </p:spPr>
      </p:pic>
    </p:spTree>
    <p:extLst>
      <p:ext uri="{BB962C8B-B14F-4D97-AF65-F5344CB8AC3E}">
        <p14:creationId xmlns:p14="http://schemas.microsoft.com/office/powerpoint/2010/main" val="12005649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5F6F6"/>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Which Parent Signs - Dependent</a:t>
            </a:r>
            <a:endParaRPr lang="en-US" dirty="0"/>
          </a:p>
        </p:txBody>
      </p:sp>
      <p:pic>
        <p:nvPicPr>
          <p:cNvPr id="3" name="Picture 2" descr="Screenshot of 2020-21 “Which Parent Signs” view.&#10;&#10;Allows the user to select which parent will be signing the application.&#10;&#10;The choice between parents is only present if information was provided for two parents.  Otherwise, this view doesn't display.&#10;&#10;" title="2020-21 “Which Parent Signs” view."/>
          <p:cNvPicPr>
            <a:picLocks noChangeAspect="1"/>
          </p:cNvPicPr>
          <p:nvPr/>
        </p:nvPicPr>
        <p:blipFill>
          <a:blip r:embed="rId3"/>
          <a:stretch>
            <a:fillRect/>
          </a:stretch>
        </p:blipFill>
        <p:spPr>
          <a:xfrm>
            <a:off x="2560320" y="742950"/>
            <a:ext cx="4023360" cy="3139440"/>
          </a:xfrm>
          <a:prstGeom prst="rect">
            <a:avLst/>
          </a:prstGeom>
        </p:spPr>
      </p:pic>
    </p:spTree>
    <p:extLst>
      <p:ext uri="{BB962C8B-B14F-4D97-AF65-F5344CB8AC3E}">
        <p14:creationId xmlns:p14="http://schemas.microsoft.com/office/powerpoint/2010/main" val="16782098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EFF0F1"/>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Agreement of Terms, Parent - Dependent</a:t>
            </a:r>
            <a:endParaRPr lang="en-US" dirty="0"/>
          </a:p>
        </p:txBody>
      </p:sp>
      <p:pic>
        <p:nvPicPr>
          <p:cNvPr id="4" name="Picture 3" descr="Screenshot of 2020-21 “Agreement of Terms” view for parent.&#10;" title="2020-21 “Agreement of Terms” view for parent."/>
          <p:cNvPicPr>
            <a:picLocks noChangeAspect="1"/>
          </p:cNvPicPr>
          <p:nvPr/>
        </p:nvPicPr>
        <p:blipFill>
          <a:blip r:embed="rId3"/>
          <a:stretch>
            <a:fillRect/>
          </a:stretch>
        </p:blipFill>
        <p:spPr>
          <a:xfrm>
            <a:off x="2514600" y="742950"/>
            <a:ext cx="4114800" cy="3328071"/>
          </a:xfrm>
          <a:prstGeom prst="rect">
            <a:avLst/>
          </a:prstGeom>
        </p:spPr>
      </p:pic>
    </p:spTree>
    <p:extLst>
      <p:ext uri="{BB962C8B-B14F-4D97-AF65-F5344CB8AC3E}">
        <p14:creationId xmlns:p14="http://schemas.microsoft.com/office/powerpoint/2010/main" val="22249955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ECECED"/>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Signature</a:t>
            </a:r>
            <a:r>
              <a:rPr lang="en-US" sz="2800" kern="1200" baseline="0" dirty="0">
                <a:solidFill>
                  <a:schemeClr val="bg1"/>
                </a:solidFill>
                <a:effectLst/>
                <a:latin typeface="Arial"/>
                <a:ea typeface="+mj-ea"/>
                <a:cs typeface="Arial"/>
              </a:rPr>
              <a:t> Options, Parent - Dependent</a:t>
            </a:r>
            <a:endParaRPr lang="en-US" dirty="0"/>
          </a:p>
        </p:txBody>
      </p:sp>
      <p:pic>
        <p:nvPicPr>
          <p:cNvPr id="3" name="Picture 2" descr="Screenshot of 2020-21 “Signature Options” view for parent.&#10;&#10;FSA does not “collect” the FSA ID if it was already provided to use the parent IRS DRT.&#10;" title="2020-21 “Signature Options” view for parent."/>
          <p:cNvPicPr>
            <a:picLocks noChangeAspect="1"/>
          </p:cNvPicPr>
          <p:nvPr/>
        </p:nvPicPr>
        <p:blipFill>
          <a:blip r:embed="rId3"/>
          <a:stretch>
            <a:fillRect/>
          </a:stretch>
        </p:blipFill>
        <p:spPr>
          <a:xfrm>
            <a:off x="2734298" y="742950"/>
            <a:ext cx="3675405" cy="3959563"/>
          </a:xfrm>
          <a:prstGeom prst="rect">
            <a:avLst/>
          </a:prstGeom>
        </p:spPr>
      </p:pic>
    </p:spTree>
    <p:extLst>
      <p:ext uri="{BB962C8B-B14F-4D97-AF65-F5344CB8AC3E}">
        <p14:creationId xmlns:p14="http://schemas.microsoft.com/office/powerpoint/2010/main" val="1963056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 – Bottom</a:t>
            </a:r>
            <a:r>
              <a:rPr lang="en-US" baseline="0" dirty="0"/>
              <a:t> Section</a:t>
            </a:r>
            <a:endParaRPr lang="en-US" dirty="0"/>
          </a:p>
        </p:txBody>
      </p:sp>
      <p:pic>
        <p:nvPicPr>
          <p:cNvPr id="4" name="Picture 3" descr="Screenshot of 2020-21 fafsa.gov home view - Bottom Section&#10;&#10;Additional Student Aid links are provided at the bottom of the homepage. &#10;" title="Bottom Section - 2020-21 fafsa.gov home view"/>
          <p:cNvPicPr>
            <a:picLocks noChangeAspect="1"/>
          </p:cNvPicPr>
          <p:nvPr/>
        </p:nvPicPr>
        <p:blipFill>
          <a:blip r:embed="rId3"/>
          <a:stretch>
            <a:fillRect/>
          </a:stretch>
        </p:blipFill>
        <p:spPr>
          <a:xfrm>
            <a:off x="457200" y="702516"/>
            <a:ext cx="8001000" cy="4035508"/>
          </a:xfrm>
          <a:prstGeom prst="rect">
            <a:avLst/>
          </a:prstGeom>
        </p:spPr>
      </p:pic>
    </p:spTree>
    <p:extLst>
      <p:ext uri="{BB962C8B-B14F-4D97-AF65-F5344CB8AC3E}">
        <p14:creationId xmlns:p14="http://schemas.microsoft.com/office/powerpoint/2010/main" val="821978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CECED"/>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xfrm>
            <a:off x="152400" y="143866"/>
            <a:ext cx="1600200" cy="751484"/>
          </a:xfrm>
        </p:spPr>
        <p:txBody>
          <a:bodyPr/>
          <a:lstStyle/>
          <a:p>
            <a:r>
              <a:rPr lang="en-US" sz="800" dirty="0">
                <a:solidFill>
                  <a:srgbClr val="345065"/>
                </a:solidFill>
              </a:rPr>
              <a:t>Signature Status, Parent Signature Accepted - Dependent</a:t>
            </a:r>
            <a:endParaRPr lang="en-US" sz="800" dirty="0"/>
          </a:p>
        </p:txBody>
      </p:sp>
      <p:pic>
        <p:nvPicPr>
          <p:cNvPr id="4" name="Picture 3" descr="Screenshot of 2020-21 “Signature Status” view. &#10;&#10;Shows both student and parent signatures have been accepted.&#10;" title="2020-21 “Signature Status” view. "/>
          <p:cNvPicPr>
            <a:picLocks noChangeAspect="1"/>
          </p:cNvPicPr>
          <p:nvPr/>
        </p:nvPicPr>
        <p:blipFill>
          <a:blip r:embed="rId3"/>
          <a:stretch>
            <a:fillRect/>
          </a:stretch>
        </p:blipFill>
        <p:spPr>
          <a:xfrm>
            <a:off x="2560320" y="716289"/>
            <a:ext cx="4023360" cy="3234965"/>
          </a:xfrm>
          <a:prstGeom prst="rect">
            <a:avLst/>
          </a:prstGeom>
        </p:spPr>
      </p:pic>
    </p:spTree>
    <p:extLst>
      <p:ext uri="{BB962C8B-B14F-4D97-AF65-F5344CB8AC3E}">
        <p14:creationId xmlns:p14="http://schemas.microsoft.com/office/powerpoint/2010/main" val="10001160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ECECED"/>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Confirmation Page - Dependent</a:t>
            </a:r>
            <a:endParaRPr lang="en-US" dirty="0"/>
          </a:p>
        </p:txBody>
      </p:sp>
      <p:pic>
        <p:nvPicPr>
          <p:cNvPr id="3" name="Picture 2" descr="Screenshot of 2020-21 “Confirmation Page” view.&#10;&#10;Parents of students are offered the option to transfer some of the student information and start a state aid application.  In this instance the student can start an Iowa State Aid application.&#10;&#10;Parents of students are offered the option to transfer the parents’ data into another student’s new FAFSA by clicking the blue box saying “Does your brother or sister need to complete a FAFSA?”&#10;&#10;If the applicant leaves the confirmation view before they click this link, they will not be able to return to transfer data to the application of a sibling.&#10;&#10;User has the option to start their state aid application if they are a resident of one of the participating states (Iowa, Minnesota, Mississippi, New York, New Jersey, Pennsylvania, Vermont).&#10;&#10;&#10;" title="2020-21 “Confirmation Page” view."/>
          <p:cNvPicPr>
            <a:picLocks noChangeAspect="1"/>
          </p:cNvPicPr>
          <p:nvPr/>
        </p:nvPicPr>
        <p:blipFill>
          <a:blip r:embed="rId3"/>
          <a:stretch>
            <a:fillRect/>
          </a:stretch>
        </p:blipFill>
        <p:spPr>
          <a:xfrm>
            <a:off x="1295400" y="895350"/>
            <a:ext cx="6858000" cy="3256024"/>
          </a:xfrm>
          <a:prstGeom prst="rect">
            <a:avLst/>
          </a:prstGeom>
        </p:spPr>
      </p:pic>
    </p:spTree>
    <p:extLst>
      <p:ext uri="{BB962C8B-B14F-4D97-AF65-F5344CB8AC3E}">
        <p14:creationId xmlns:p14="http://schemas.microsoft.com/office/powerpoint/2010/main" val="21196802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Independent</a:t>
            </a:r>
            <a:r>
              <a:rPr lang="en-US" baseline="0" dirty="0"/>
              <a:t> Student</a:t>
            </a:r>
            <a:endParaRPr lang="en-US" dirty="0"/>
          </a:p>
        </p:txBody>
      </p:sp>
      <p:sp>
        <p:nvSpPr>
          <p:cNvPr id="5" name="Content Placeholder 2"/>
          <p:cNvSpPr txBox="1">
            <a:spLocks/>
          </p:cNvSpPr>
          <p:nvPr/>
        </p:nvSpPr>
        <p:spPr>
          <a:xfrm>
            <a:off x="228600" y="742951"/>
            <a:ext cx="8686800" cy="3886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dirty="0"/>
          </a:p>
          <a:p>
            <a:pPr marL="0" indent="0">
              <a:buNone/>
            </a:pPr>
            <a:endParaRPr lang="en-US" altLang="en-US" dirty="0"/>
          </a:p>
          <a:p>
            <a:pPr marL="0" indent="0">
              <a:buNone/>
            </a:pPr>
            <a:r>
              <a:rPr lang="en-US" altLang="en-US" sz="4000" dirty="0"/>
              <a:t>Independent Student</a:t>
            </a:r>
          </a:p>
          <a:p>
            <a:endParaRPr lang="en-US" altLang="en-US" dirty="0"/>
          </a:p>
        </p:txBody>
      </p:sp>
    </p:spTree>
    <p:extLst>
      <p:ext uri="{BB962C8B-B14F-4D97-AF65-F5344CB8AC3E}">
        <p14:creationId xmlns:p14="http://schemas.microsoft.com/office/powerpoint/2010/main" val="18120251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CEDED"/>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Login - Independent</a:t>
            </a:r>
            <a:endParaRPr lang="en-US" dirty="0"/>
          </a:p>
        </p:txBody>
      </p:sp>
      <p:pic>
        <p:nvPicPr>
          <p:cNvPr id="4" name="Picture 3" descr="Screenshot of 2020-21 “Login” view.&#10;&#10;&#10;" title="2020-21 “Login” view."/>
          <p:cNvPicPr>
            <a:picLocks noChangeAspect="1"/>
          </p:cNvPicPr>
          <p:nvPr/>
        </p:nvPicPr>
        <p:blipFill>
          <a:blip r:embed="rId3"/>
          <a:stretch>
            <a:fillRect/>
          </a:stretch>
        </p:blipFill>
        <p:spPr>
          <a:xfrm>
            <a:off x="2590800" y="762762"/>
            <a:ext cx="4023360" cy="3516639"/>
          </a:xfrm>
          <a:prstGeom prst="rect">
            <a:avLst/>
          </a:prstGeom>
        </p:spPr>
      </p:pic>
    </p:spTree>
    <p:extLst>
      <p:ext uri="{BB962C8B-B14F-4D97-AF65-F5344CB8AC3E}">
        <p14:creationId xmlns:p14="http://schemas.microsoft.com/office/powerpoint/2010/main" val="39956785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Disclaimer - Independent</a:t>
            </a:r>
            <a:endParaRPr lang="en-US" dirty="0"/>
          </a:p>
        </p:txBody>
      </p:sp>
      <p:pic>
        <p:nvPicPr>
          <p:cNvPr id="3" name="Picture 2" descr="Screenshot of 2020-21 “Disclaimer” view.&#10;" title="2020-21 “Disclaimer” view."/>
          <p:cNvPicPr>
            <a:picLocks noChangeAspect="1"/>
          </p:cNvPicPr>
          <p:nvPr/>
        </p:nvPicPr>
        <p:blipFill>
          <a:blip r:embed="rId3"/>
          <a:stretch>
            <a:fillRect/>
          </a:stretch>
        </p:blipFill>
        <p:spPr>
          <a:xfrm>
            <a:off x="2590800" y="774954"/>
            <a:ext cx="4023360" cy="3037840"/>
          </a:xfrm>
          <a:prstGeom prst="rect">
            <a:avLst/>
          </a:prstGeom>
        </p:spPr>
      </p:pic>
    </p:spTree>
    <p:extLst>
      <p:ext uri="{BB962C8B-B14F-4D97-AF65-F5344CB8AC3E}">
        <p14:creationId xmlns:p14="http://schemas.microsoft.com/office/powerpoint/2010/main" val="42023651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1F1F2"/>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Get Started - Independent</a:t>
            </a:r>
            <a:endParaRPr lang="en-US" dirty="0"/>
          </a:p>
        </p:txBody>
      </p:sp>
      <p:pic>
        <p:nvPicPr>
          <p:cNvPr id="4" name="Picture 3" descr="Screenshot of 2020-21 “Get Started” view.&#10;&#10;The applicant can view the status of their FSA ID in the FSA ID section of the “Get Started” view. &#10;&#10;" title="2020-21 “Get Started” view."/>
          <p:cNvPicPr>
            <a:picLocks noChangeAspect="1"/>
          </p:cNvPicPr>
          <p:nvPr/>
        </p:nvPicPr>
        <p:blipFill>
          <a:blip r:embed="rId3"/>
          <a:stretch>
            <a:fillRect/>
          </a:stretch>
        </p:blipFill>
        <p:spPr>
          <a:xfrm>
            <a:off x="2514600" y="702076"/>
            <a:ext cx="4114800" cy="3995606"/>
          </a:xfrm>
          <a:prstGeom prst="rect">
            <a:avLst/>
          </a:prstGeom>
        </p:spPr>
      </p:pic>
    </p:spTree>
    <p:extLst>
      <p:ext uri="{BB962C8B-B14F-4D97-AF65-F5344CB8AC3E}">
        <p14:creationId xmlns:p14="http://schemas.microsoft.com/office/powerpoint/2010/main" val="35972225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ECECED"/>
        </a:solidFill>
        <a:effectLst/>
      </p:bgPr>
    </p:bg>
    <p:spTree>
      <p:nvGrpSpPr>
        <p:cNvPr id="1" name=""/>
        <p:cNvGrpSpPr/>
        <p:nvPr/>
      </p:nvGrpSpPr>
      <p:grpSpPr>
        <a:xfrm>
          <a:off x="0" y="0"/>
          <a:ext cx="0" cy="0"/>
          <a:chOff x="0" y="0"/>
          <a:chExt cx="0" cy="0"/>
        </a:xfrm>
      </p:grpSpPr>
      <p:sp>
        <p:nvSpPr>
          <p:cNvPr id="5" name="Title 4" hidden="1"/>
          <p:cNvSpPr>
            <a:spLocks noGrp="1"/>
          </p:cNvSpPr>
          <p:nvPr>
            <p:ph type="title"/>
          </p:nvPr>
        </p:nvSpPr>
        <p:spPr>
          <a:prstGeom prst="rect">
            <a:avLst/>
          </a:prstGeom>
        </p:spPr>
        <p:txBody>
          <a:bodyPr lIns="68580" tIns="34290" rIns="68580" bIns="34290"/>
          <a:lstStyle/>
          <a:p>
            <a:r>
              <a:rPr lang="en-US" sz="2800" kern="1200" dirty="0">
                <a:solidFill>
                  <a:schemeClr val="bg1"/>
                </a:solidFill>
                <a:effectLst/>
                <a:latin typeface="Arial"/>
                <a:ea typeface="+mj-ea"/>
                <a:cs typeface="Arial"/>
              </a:rPr>
              <a:t>Create</a:t>
            </a:r>
            <a:r>
              <a:rPr lang="en-US" sz="2800" kern="1200" baseline="0" dirty="0">
                <a:solidFill>
                  <a:schemeClr val="bg1"/>
                </a:solidFill>
                <a:effectLst/>
                <a:latin typeface="Arial"/>
                <a:ea typeface="+mj-ea"/>
                <a:cs typeface="Arial"/>
              </a:rPr>
              <a:t> a Save Key - Independent</a:t>
            </a:r>
            <a:endParaRPr lang="en-US" dirty="0"/>
          </a:p>
        </p:txBody>
      </p:sp>
      <p:pic>
        <p:nvPicPr>
          <p:cNvPr id="2" name="Picture 1" descr="Screenshot of 2020-21 “Create a Save Key” view.&#10;&#10;The “Save Key” allows an applicant to save their FAFSA application and return at a later time to complete and submit the application. The application is saved for 45 days, unless the student submits their application for processing prior to that. Additionally, the Save Key provides applicants a way to share access to their Free Application for Federal Student Aid (FAFSA®) application or correction if their parent(s) needs to add information or sign it.&#10;" title="2020-21 “Create a Save Key” view."/>
          <p:cNvPicPr>
            <a:picLocks noChangeAspect="1"/>
          </p:cNvPicPr>
          <p:nvPr/>
        </p:nvPicPr>
        <p:blipFill>
          <a:blip r:embed="rId3"/>
          <a:stretch>
            <a:fillRect/>
          </a:stretch>
        </p:blipFill>
        <p:spPr>
          <a:xfrm>
            <a:off x="2560320" y="742950"/>
            <a:ext cx="4023360" cy="2461528"/>
          </a:xfrm>
          <a:prstGeom prst="rect">
            <a:avLst/>
          </a:prstGeom>
        </p:spPr>
      </p:pic>
    </p:spTree>
    <p:extLst>
      <p:ext uri="{BB962C8B-B14F-4D97-AF65-F5344CB8AC3E}">
        <p14:creationId xmlns:p14="http://schemas.microsoft.com/office/powerpoint/2010/main" val="34554366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Introduction - Independent</a:t>
            </a:r>
            <a:endParaRPr lang="en-US" dirty="0"/>
          </a:p>
        </p:txBody>
      </p:sp>
      <p:pic>
        <p:nvPicPr>
          <p:cNvPr id="5" name="Picture 4" descr="Screenshot of 2020-21 “Introduction” view.&#10;&#10;Each topic has accordion functionality that can be expanded and contracted to reveal additional information.&#10;&#10;" title="2020-21 “Introduction” view."/>
          <p:cNvPicPr>
            <a:picLocks noChangeAspect="1"/>
          </p:cNvPicPr>
          <p:nvPr/>
        </p:nvPicPr>
        <p:blipFill>
          <a:blip r:embed="rId3"/>
          <a:stretch>
            <a:fillRect/>
          </a:stretch>
        </p:blipFill>
        <p:spPr>
          <a:xfrm>
            <a:off x="2743200" y="723943"/>
            <a:ext cx="3962400" cy="3957403"/>
          </a:xfrm>
          <a:prstGeom prst="rect">
            <a:avLst/>
          </a:prstGeom>
        </p:spPr>
      </p:pic>
    </p:spTree>
    <p:extLst>
      <p:ext uri="{BB962C8B-B14F-4D97-AF65-F5344CB8AC3E}">
        <p14:creationId xmlns:p14="http://schemas.microsoft.com/office/powerpoint/2010/main" val="8822892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Personal Information</a:t>
            </a:r>
            <a:r>
              <a:rPr lang="en-US" sz="2800" kern="1200" baseline="0" dirty="0">
                <a:solidFill>
                  <a:schemeClr val="bg1"/>
                </a:solidFill>
                <a:effectLst/>
                <a:latin typeface="Arial"/>
                <a:ea typeface="+mj-ea"/>
                <a:cs typeface="Arial"/>
              </a:rPr>
              <a:t> for Student - Independent</a:t>
            </a:r>
            <a:endParaRPr lang="en-US" dirty="0"/>
          </a:p>
        </p:txBody>
      </p:sp>
      <p:pic>
        <p:nvPicPr>
          <p:cNvPr id="3" name="Picture 2" descr="Screenshot of 2020-21 “Personal Information for Student” view.&#10;&#10;This is one of multiple views on fafsa.gov that explains that ‘you’ and ‘your’ are referencing the student. Other views where this messaging appear include the Search for High School, Student Marital Status, Parent Marital Status and Student Tax Filing Status&#10;&#10;Additional box highlighted in green indicating that the application has been successfully saved.&#10;&#10;Note: This is the first view of the Student Demographics section.&#10;&#10;" title="2020-21 “Personal Information for Student” view."/>
          <p:cNvPicPr>
            <a:picLocks noChangeAspect="1"/>
          </p:cNvPicPr>
          <p:nvPr/>
        </p:nvPicPr>
        <p:blipFill>
          <a:blip r:embed="rId3"/>
          <a:stretch>
            <a:fillRect/>
          </a:stretch>
        </p:blipFill>
        <p:spPr>
          <a:xfrm>
            <a:off x="2801746" y="666750"/>
            <a:ext cx="3756171" cy="4038600"/>
          </a:xfrm>
          <a:prstGeom prst="rect">
            <a:avLst/>
          </a:prstGeom>
        </p:spPr>
      </p:pic>
    </p:spTree>
    <p:extLst>
      <p:ext uri="{BB962C8B-B14F-4D97-AF65-F5344CB8AC3E}">
        <p14:creationId xmlns:p14="http://schemas.microsoft.com/office/powerpoint/2010/main" val="27890752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EAEBEB"/>
        </a:solid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a:prstGeom prst="rect">
            <a:avLst/>
          </a:prstGeom>
        </p:spPr>
        <p:txBody>
          <a:bodyPr lIns="68580" tIns="34290" rIns="68580" bIns="34290">
            <a:normAutofit fontScale="90000"/>
          </a:bodyPr>
          <a:lstStyle/>
          <a:p>
            <a:r>
              <a:rPr lang="en-US" sz="2800" kern="1200" dirty="0">
                <a:solidFill>
                  <a:schemeClr val="bg1"/>
                </a:solidFill>
                <a:effectLst/>
                <a:latin typeface="Arial"/>
                <a:ea typeface="+mj-ea"/>
                <a:cs typeface="Arial"/>
              </a:rPr>
              <a:t>Student E-mail and Phone - Independent</a:t>
            </a:r>
            <a:endParaRPr lang="en-US" dirty="0"/>
          </a:p>
        </p:txBody>
      </p:sp>
      <p:pic>
        <p:nvPicPr>
          <p:cNvPr id="3" name="Picture 2" descr="Screenshot of 2020-21 “Student E-mail and Phone” view. &#10;&#10;This view is new to 2020-21, as email and phone are now on one page to sync FAFSA.gov and the mobile app.&#10;&#10;Note: While not mandatory, it is beneficial for the student/parent to include an e-mail address on the FAFSA application in order to receive important communications about their financial aid.&#10;&#10;" title="2020-21 “Student E-mail and Phone” view. "/>
          <p:cNvPicPr>
            <a:picLocks noChangeAspect="1"/>
          </p:cNvPicPr>
          <p:nvPr/>
        </p:nvPicPr>
        <p:blipFill>
          <a:blip r:embed="rId3"/>
          <a:stretch>
            <a:fillRect/>
          </a:stretch>
        </p:blipFill>
        <p:spPr>
          <a:xfrm>
            <a:off x="2667000" y="739140"/>
            <a:ext cx="3886200" cy="2827663"/>
          </a:xfrm>
          <a:prstGeom prst="rect">
            <a:avLst/>
          </a:prstGeom>
        </p:spPr>
      </p:pic>
    </p:spTree>
    <p:extLst>
      <p:ext uri="{BB962C8B-B14F-4D97-AF65-F5344CB8AC3E}">
        <p14:creationId xmlns:p14="http://schemas.microsoft.com/office/powerpoint/2010/main" val="2371230552"/>
      </p:ext>
    </p:extLst>
  </p:cSld>
  <p:clrMapOvr>
    <a:masterClrMapping/>
  </p:clrMapOvr>
</p:sld>
</file>

<file path=ppt/theme/theme1.xml><?xml version="1.0" encoding="utf-8"?>
<a:theme xmlns:a="http://schemas.openxmlformats.org/drawingml/2006/main" name="DarkBlue_Footer Logo Widesc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DC98171ABF41439B409D0A1DDFBE39" ma:contentTypeVersion="11" ma:contentTypeDescription="Create a new document." ma:contentTypeScope="" ma:versionID="2a55ed25230179bc932ecc1df0980ecd">
  <xsd:schema xmlns:xsd="http://www.w3.org/2001/XMLSchema" xmlns:xs="http://www.w3.org/2001/XMLSchema" xmlns:p="http://schemas.microsoft.com/office/2006/metadata/properties" xmlns:ns3="f87c7b8b-c0e7-4b77-a067-2c707fd1239f" xmlns:ns4="02e41e38-1731-4866-b09a-6257d8bc047f" targetNamespace="http://schemas.microsoft.com/office/2006/metadata/properties" ma:root="true" ma:fieldsID="3406fbedb0eae64680579b8c4aa7632c" ns3:_="" ns4:_="">
    <xsd:import namespace="f87c7b8b-c0e7-4b77-a067-2c707fd1239f"/>
    <xsd:import namespace="02e41e38-1731-4866-b09a-6257d8bc047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7c7b8b-c0e7-4b77-a067-2c707fd1239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e41e38-1731-4866-b09a-6257d8bc047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561927A-CC04-4D3D-A7F6-7126B26A9C74}">
  <ds:schemaRefs>
    <ds:schemaRef ds:uri="http://schemas.microsoft.com/sharepoint/v3/contenttype/forms"/>
  </ds:schemaRefs>
</ds:datastoreItem>
</file>

<file path=customXml/itemProps2.xml><?xml version="1.0" encoding="utf-8"?>
<ds:datastoreItem xmlns:ds="http://schemas.openxmlformats.org/officeDocument/2006/customXml" ds:itemID="{BA3107C7-9E86-4ABD-9D52-F03A1D8E27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7c7b8b-c0e7-4b77-a067-2c707fd1239f"/>
    <ds:schemaRef ds:uri="02e41e38-1731-4866-b09a-6257d8bc04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276E45-19FD-4089-B8D2-F0A3853D4411}">
  <ds:schemaRefs>
    <ds:schemaRef ds:uri="http://schemas.microsoft.com/office/2006/documentManagement/types"/>
    <ds:schemaRef ds:uri="http://schemas.microsoft.com/office/2006/metadata/properties"/>
    <ds:schemaRef ds:uri="f87c7b8b-c0e7-4b77-a067-2c707fd1239f"/>
    <ds:schemaRef ds:uri="http://purl.org/dc/terms/"/>
    <ds:schemaRef ds:uri="http://schemas.openxmlformats.org/package/2006/metadata/core-properties"/>
    <ds:schemaRef ds:uri="http://purl.org/dc/dcmitype/"/>
    <ds:schemaRef ds:uri="02e41e38-1731-4866-b09a-6257d8bc047f"/>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DarkBlue_Footer Logo Widescreen</Template>
  <TotalTime>8444</TotalTime>
  <Words>7137</Words>
  <Application>Microsoft Office PowerPoint</Application>
  <PresentationFormat>On-screen Show (16:9)</PresentationFormat>
  <Paragraphs>959</Paragraphs>
  <Slides>212</Slides>
  <Notes>209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212</vt:i4>
      </vt:variant>
    </vt:vector>
  </HeadingPairs>
  <TitlesOfParts>
    <vt:vector size="218" baseType="lpstr">
      <vt:lpstr>Arial</vt:lpstr>
      <vt:lpstr>Calibri</vt:lpstr>
      <vt:lpstr>GalaxieCopernicus-Book</vt:lpstr>
      <vt:lpstr>Gill Sans</vt:lpstr>
      <vt:lpstr>ヒラギノ角ゴ ProN W3</vt:lpstr>
      <vt:lpstr>DarkBlue_Footer Logo Widescreen</vt:lpstr>
      <vt:lpstr>2020-21 fafsa.gov Preview Presentation</vt:lpstr>
      <vt:lpstr>Topics</vt:lpstr>
      <vt:lpstr>Overview</vt:lpstr>
      <vt:lpstr>Overview (continued, part 1)</vt:lpstr>
      <vt:lpstr>Overview (continued, part 2)</vt:lpstr>
      <vt:lpstr>Home Title Card</vt:lpstr>
      <vt:lpstr>Home – Top Section</vt:lpstr>
      <vt:lpstr>Home – Middle Section</vt:lpstr>
      <vt:lpstr>Home – Bottom Section</vt:lpstr>
      <vt:lpstr>Login Title Card</vt:lpstr>
      <vt:lpstr>Login</vt:lpstr>
      <vt:lpstr>Login – I am the Student</vt:lpstr>
      <vt:lpstr>Login – I am the Parent, Preparer or Student from a Freely Associated State</vt:lpstr>
      <vt:lpstr>Disclaimer</vt:lpstr>
      <vt:lpstr>Get Started</vt:lpstr>
      <vt:lpstr>Create a Save Key</vt:lpstr>
      <vt:lpstr>Introduction</vt:lpstr>
      <vt:lpstr>Dependent Student with Parental Data</vt:lpstr>
      <vt:lpstr>Personal Information for Student - Dependent</vt:lpstr>
      <vt:lpstr>Student E-mail and Phone - Dependent</vt:lpstr>
      <vt:lpstr>Student Address - Dependent</vt:lpstr>
      <vt:lpstr>Student Residency and Eligibility - Dependent</vt:lpstr>
      <vt:lpstr>Student Residency and State Aid Eligibility - Dependent</vt:lpstr>
      <vt:lpstr>Student Education - Dependent</vt:lpstr>
      <vt:lpstr>Student Selective Service - Dependent</vt:lpstr>
      <vt:lpstr>Student Driver’s License - Dependent</vt:lpstr>
      <vt:lpstr>Student Foster Care/Parent Education Completion - Dependent</vt:lpstr>
      <vt:lpstr>Search for High School - Dependent</vt:lpstr>
      <vt:lpstr>Search for High School Results - Dependent</vt:lpstr>
      <vt:lpstr>Search for Colleges - Dependent</vt:lpstr>
      <vt:lpstr>College Search Results - Dependent</vt:lpstr>
      <vt:lpstr>Selected Colleges and Housing Plans - Dependent</vt:lpstr>
      <vt:lpstr>Student Marital Status - Dependent</vt:lpstr>
      <vt:lpstr>Does Student Have Dependents? - Dependent</vt:lpstr>
      <vt:lpstr>Student Additional Dependency Questions - Dependent</vt:lpstr>
      <vt:lpstr>Student Homelessness Filter Question - Dependent</vt:lpstr>
      <vt:lpstr>Dependent Student Determination - Dependent</vt:lpstr>
      <vt:lpstr>Parent Marital Status - Dependent</vt:lpstr>
      <vt:lpstr>Personal Information for Parent - Dependent</vt:lpstr>
      <vt:lpstr>Personal Information for Other Parent - Dependent</vt:lpstr>
      <vt:lpstr>Parent State of Legal Residence - Dependent</vt:lpstr>
      <vt:lpstr>Parent Household Info - Dependent</vt:lpstr>
      <vt:lpstr>Parent Tax Filing Status – Dependent </vt:lpstr>
      <vt:lpstr>Parent Log In to the IRS DRT - Dependent</vt:lpstr>
      <vt:lpstr>Parent Leaving FAFSA - Dependent</vt:lpstr>
      <vt:lpstr>You Are Now Leaving This Page - Dependent</vt:lpstr>
      <vt:lpstr>Disclaimer, Parent – IRS Site</vt:lpstr>
      <vt:lpstr>Personal Information, Top Section, Parent – IRS Site</vt:lpstr>
      <vt:lpstr>Personal  Information, Bottom Section, Parent – IRS Site</vt:lpstr>
      <vt:lpstr> Parent Address, Parent – IRS Site</vt:lpstr>
      <vt:lpstr> Results Page, Top Section, Parent – IRS Site</vt:lpstr>
      <vt:lpstr>Results Page , Bottom Section, Parent – IRS Site</vt:lpstr>
      <vt:lpstr>Parent IRS Info - Dependent</vt:lpstr>
      <vt:lpstr>Parent Income from Work – Dependent</vt:lpstr>
      <vt:lpstr>Parent Simplified Path Determination - Dependent</vt:lpstr>
      <vt:lpstr>Parent Additional IRS Info - Dependent</vt:lpstr>
      <vt:lpstr>Parent Questions for Tax Filers Only – Dependent</vt:lpstr>
      <vt:lpstr>Parent Additional Financial Info - Dependent</vt:lpstr>
      <vt:lpstr>Parent Untaxed Income - Dependent</vt:lpstr>
      <vt:lpstr>Parent Assets - Dependent</vt:lpstr>
      <vt:lpstr>Student Tax Filing Status - Dependent</vt:lpstr>
      <vt:lpstr>Student Log In to IRS DRT - Dependent</vt:lpstr>
      <vt:lpstr>Student Leaving FAFSA - Dependent</vt:lpstr>
      <vt:lpstr>Leaving FAFSA pop-up - Dependent</vt:lpstr>
      <vt:lpstr>Disclaimer, Student – IRS Site</vt:lpstr>
      <vt:lpstr>Personal Information, Top Section, Student - IRS Site</vt:lpstr>
      <vt:lpstr>Personal Information , Bottom Section, Student – IRS Site</vt:lpstr>
      <vt:lpstr> Student Address, Student – IRS Site</vt:lpstr>
      <vt:lpstr> Results Page, Top Section, Student – IRS Site</vt:lpstr>
      <vt:lpstr> Results Page , Bottom Section, Student – IRS Site</vt:lpstr>
      <vt:lpstr>Student IRS Info - Dependent</vt:lpstr>
      <vt:lpstr>Student Income from Work - Dependent</vt:lpstr>
      <vt:lpstr>Student Additional IRS Info - Dependent</vt:lpstr>
      <vt:lpstr>Student Questions for Tax Filers Only - Dependent</vt:lpstr>
      <vt:lpstr>Student Additional Financial Info - Dependent</vt:lpstr>
      <vt:lpstr>Student Untaxed Income - Dependent</vt:lpstr>
      <vt:lpstr>Student Assets - Dependent</vt:lpstr>
      <vt:lpstr>Preparer Info - Dependent</vt:lpstr>
      <vt:lpstr>FAFSA Summary - Student Demographics and School Selection - Dependent</vt:lpstr>
      <vt:lpstr>FAFSA Summary - Dependency Status, Parent Demographics and Parent Financials - Dependent</vt:lpstr>
      <vt:lpstr>FAFSA Summary - Parent Financials Continued, Student Financials, Sign &amp; Submit - Dependent</vt:lpstr>
      <vt:lpstr>FAFSA Summary - Student Financials, Sign &amp; Submit - Dependent</vt:lpstr>
      <vt:lpstr>Signature Status – Dependent </vt:lpstr>
      <vt:lpstr>Agreement of Terms, Student - Dependent</vt:lpstr>
      <vt:lpstr>Signature Options, Student - Dependent</vt:lpstr>
      <vt:lpstr>Signature Status, Student Signature Accepted - Dependent</vt:lpstr>
      <vt:lpstr>Which Parent Signs - Dependent</vt:lpstr>
      <vt:lpstr>Agreement of Terms, Parent - Dependent</vt:lpstr>
      <vt:lpstr>Signature Options, Parent - Dependent</vt:lpstr>
      <vt:lpstr>Signature Status, Parent Signature Accepted - Dependent</vt:lpstr>
      <vt:lpstr>Confirmation Page - Dependent</vt:lpstr>
      <vt:lpstr>Independent Student</vt:lpstr>
      <vt:lpstr>Login - Independent</vt:lpstr>
      <vt:lpstr>Disclaimer - Independent</vt:lpstr>
      <vt:lpstr>Get Started - Independent</vt:lpstr>
      <vt:lpstr>Create a Save Key - Independent</vt:lpstr>
      <vt:lpstr>Introduction - Independent</vt:lpstr>
      <vt:lpstr>Personal Information for Student - Independent</vt:lpstr>
      <vt:lpstr>Student E-mail and Phone - Independent</vt:lpstr>
      <vt:lpstr>Student Address - Independent</vt:lpstr>
      <vt:lpstr>Student Residency and Eligibility - Independent</vt:lpstr>
      <vt:lpstr>Student Education - Independent</vt:lpstr>
      <vt:lpstr>Student Selective Service - Independent</vt:lpstr>
      <vt:lpstr>Student Driver’s License - Independent</vt:lpstr>
      <vt:lpstr>Student Foster Care/Parent Education Completion - Independent</vt:lpstr>
      <vt:lpstr>Search for High School - Independent</vt:lpstr>
      <vt:lpstr>Search for High School Results - Independent</vt:lpstr>
      <vt:lpstr>Search for Colleges - Independent</vt:lpstr>
      <vt:lpstr>College Search Results - Independent</vt:lpstr>
      <vt:lpstr>Selected Colleges and Housing Plans - Independent</vt:lpstr>
      <vt:lpstr>Student Marital Status - Independent</vt:lpstr>
      <vt:lpstr>Does Student Have Dependents? - Independent</vt:lpstr>
      <vt:lpstr>Student Household Info - Independent</vt:lpstr>
      <vt:lpstr>Independent Student - Independent</vt:lpstr>
      <vt:lpstr>Student Tax Filing Status - Independent</vt:lpstr>
      <vt:lpstr>Student Eligible for IRS DRT – Independent</vt:lpstr>
      <vt:lpstr>Student IRS Info - Independent</vt:lpstr>
      <vt:lpstr>Student Income from Work - Independent</vt:lpstr>
      <vt:lpstr>Student Additional IRS Info - Independent</vt:lpstr>
      <vt:lpstr>Student Questions for Tax Filers Only - Independent</vt:lpstr>
      <vt:lpstr>Student Additional Financial Info - Independent</vt:lpstr>
      <vt:lpstr>Student Untaxed Income - Independent</vt:lpstr>
      <vt:lpstr>Student Assets – Independent</vt:lpstr>
      <vt:lpstr>Sign &amp; Submit</vt:lpstr>
      <vt:lpstr>FAFSA Summary - Student Demographics and School Selection - Independent</vt:lpstr>
      <vt:lpstr>FAFSA Summary - Dependency Status and Student Financials - Independent</vt:lpstr>
      <vt:lpstr>FAFSA Summary - Sign &amp; Submit - Independent</vt:lpstr>
      <vt:lpstr>Agreement of Terms - Independent</vt:lpstr>
      <vt:lpstr>Signature Options - Independent</vt:lpstr>
      <vt:lpstr>Signature Status - Independent</vt:lpstr>
      <vt:lpstr>Confirmation Page - Independent</vt:lpstr>
      <vt:lpstr>My FAFSA views</vt:lpstr>
      <vt:lpstr>My FAFSA views overview</vt:lpstr>
      <vt:lpstr>Get Started – My FAFSA view</vt:lpstr>
      <vt:lpstr>Renewal – My FAFSA view</vt:lpstr>
      <vt:lpstr>Further Action Required – My FAFSA view</vt:lpstr>
      <vt:lpstr>Continue or Start Over – My FAFSA view</vt:lpstr>
      <vt:lpstr>Processed Application – My FAFSA view </vt:lpstr>
      <vt:lpstr>Make FAFSA Corrections</vt:lpstr>
      <vt:lpstr>My FAFSA – FAFSA Corrections</vt:lpstr>
      <vt:lpstr>Save Key – FAFSA Corrections</vt:lpstr>
      <vt:lpstr>Leaving the fafsa.gov pop-up – FAFSA Corrections</vt:lpstr>
      <vt:lpstr>Introduction – FAFSA Corrections</vt:lpstr>
      <vt:lpstr>Student Demographic Information – FAFSA Corrections</vt:lpstr>
      <vt:lpstr>Student Eligibility Continued – FAFSA Corrections</vt:lpstr>
      <vt:lpstr>School Selection Summary – FAFSA Corrections</vt:lpstr>
      <vt:lpstr>Dependency Determination – FAFSA Corrections</vt:lpstr>
      <vt:lpstr>Parent Demographics Information – FAFSA Corrections</vt:lpstr>
      <vt:lpstr>Parent Financial Information – FAFSA Corrections</vt:lpstr>
      <vt:lpstr>Parent Financial Information Continued – FAFSA Corrections</vt:lpstr>
      <vt:lpstr>Student Financial Information – FAFSA Corrections</vt:lpstr>
      <vt:lpstr>Student Financial Information Continued – FAFSA Corrections</vt:lpstr>
      <vt:lpstr>List of Changes – FAFSA Corrections</vt:lpstr>
      <vt:lpstr>Sign &amp; Submit – FAFSA Corrections</vt:lpstr>
      <vt:lpstr>Confirmation – FAFSA Corrections</vt:lpstr>
      <vt:lpstr>Student Aid Report (SAR)</vt:lpstr>
      <vt:lpstr>My FAFSA - SAR</vt:lpstr>
      <vt:lpstr>SAR Part 1</vt:lpstr>
      <vt:lpstr>SAR Part 2</vt:lpstr>
      <vt:lpstr>SAR Part 3</vt:lpstr>
      <vt:lpstr>SAR Part 4</vt:lpstr>
      <vt:lpstr>SAR Part 5</vt:lpstr>
      <vt:lpstr>View Correction History </vt:lpstr>
      <vt:lpstr>My FAFSA – View Correction History</vt:lpstr>
      <vt:lpstr>Correction History – View Correction History </vt:lpstr>
      <vt:lpstr>Create a Shareable File with some of your Student Information using MyStudentData Download </vt:lpstr>
      <vt:lpstr>My FAFSA - MyStudentData Download </vt:lpstr>
      <vt:lpstr>MyStudentData Download view</vt:lpstr>
      <vt:lpstr>Provide Missing Signatures</vt:lpstr>
      <vt:lpstr>My FAFSA – Missing Signatures</vt:lpstr>
      <vt:lpstr>Signature Status before Parent Signs – Missing Signatures</vt:lpstr>
      <vt:lpstr>Parent Signature – Agreement of Terms – Missing Signatures</vt:lpstr>
      <vt:lpstr>Signature Options – Missing Signatures</vt:lpstr>
      <vt:lpstr>Which Parent Signs – Missing Signatures</vt:lpstr>
      <vt:lpstr>Sign With an FSA ID – Missing Signatures</vt:lpstr>
      <vt:lpstr>Signature Status after Parent Signs – Missing Signatures</vt:lpstr>
      <vt:lpstr>Confirmation view – Missing Signatures</vt:lpstr>
      <vt:lpstr>User Account Management</vt:lpstr>
      <vt:lpstr>My FAFSA – User Account Management</vt:lpstr>
      <vt:lpstr>My FSA ID homepage – User Account Management</vt:lpstr>
      <vt:lpstr>Auto-Zero EFC Title Card</vt:lpstr>
      <vt:lpstr>Parent Tax Information – Auto-Zero EFC</vt:lpstr>
      <vt:lpstr>Parent Income from Work – Auto-Zero EFC</vt:lpstr>
      <vt:lpstr>Parent Skip Remaining Questions – Auto-Zero EFC</vt:lpstr>
      <vt:lpstr>IRS DRT Title Card</vt:lpstr>
      <vt:lpstr>Dependent Student – IRS DRT</vt:lpstr>
      <vt:lpstr>Impact of Not Providing Parent Information – IRS DRT</vt:lpstr>
      <vt:lpstr>Special Circumstances Qualifications – IRS DRT</vt:lpstr>
      <vt:lpstr>Student Tax Filing Status – IRS DRT</vt:lpstr>
      <vt:lpstr>Special Circumstances – Unsubsidized Loan Only Title Card</vt:lpstr>
      <vt:lpstr>Dependent Student - Special Circumstances – Unsubsidized Loan Only</vt:lpstr>
      <vt:lpstr>Impact of Not Providing Parent Information - Special Circumstances – Unsubsidized Loan Only</vt:lpstr>
      <vt:lpstr>Special Circumstances Qualifications - Special Circumstances – Unsubsidized Loan Only</vt:lpstr>
      <vt:lpstr>Student Tax Filing Status - Special Circumstances – Unsubsidized Loan Only</vt:lpstr>
      <vt:lpstr>Homeless Circumstance Title Card</vt:lpstr>
      <vt:lpstr>Student Homelessness Filter Question – Homeless Circumstance</vt:lpstr>
      <vt:lpstr>Student Homelessness Questions, Homeless Liaison – Homeless Circumstance</vt:lpstr>
      <vt:lpstr>Student Household Info – Homeless Circumstance – Household Size, # in College</vt:lpstr>
      <vt:lpstr>Student Homelessness Filter Question – Filtering Question View</vt:lpstr>
      <vt:lpstr>Student Homelessness Questions, None of the Above – Homeless Circumstance</vt:lpstr>
      <vt:lpstr>Homeless or at Risk of Being Homeless – Homeless Circumstance</vt:lpstr>
      <vt:lpstr>Impact of Not Providing Parent Information – Homeless Circumstance</vt:lpstr>
      <vt:lpstr>Homeless or at Risk of Being Homeless Acknowledgement – Homeless Circumstance</vt:lpstr>
      <vt:lpstr>Additional Resources</vt:lpstr>
      <vt:lpstr>fafsa.gov home page top view – Additional Resources</vt:lpstr>
      <vt:lpstr>fafsa.gov home page middle view – Additional Resources</vt:lpstr>
      <vt:lpstr>fafsa.gov home page bottom view – Additional Resources</vt:lpstr>
      <vt:lpstr>Help Page top view – Additional Resources</vt:lpstr>
      <vt:lpstr>Help Page middle view – Additional Resources</vt:lpstr>
      <vt:lpstr>Help Page bottom view – Additional Resources</vt:lpstr>
      <vt:lpstr>2020-21 Web Demonstration Site</vt:lpstr>
      <vt:lpstr>Thank you for previewing the 2020-21 fafsa.gov</vt:lpstr>
    </vt:vector>
  </TitlesOfParts>
  <Company>U.S.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2019-20 myFAFSA preview presentation</dc:title>
  <dc:creator>Kim Wells</dc:creator>
  <cp:lastModifiedBy>Kohler, Jacqueline</cp:lastModifiedBy>
  <cp:revision>369</cp:revision>
  <dcterms:created xsi:type="dcterms:W3CDTF">2018-12-18T23:49:48Z</dcterms:created>
  <dcterms:modified xsi:type="dcterms:W3CDTF">2020-11-02T16:18:11Z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0x01010057DC98171ABF41439B409D0A1DDFBE39</vt:lpwstr>
  </property>
  <property fmtid="{D5CDD505-2E9C-101B-9397-08002B2CF9AE}" pid="3" name="_dlc_DocIdItemGuid">
    <vt:lpwstr>89434739-9b04-43ca-86cc-55eed9c35526</vt:lpwstr>
  </property>
  <property fmtid="{D5CDD505-2E9C-101B-9397-08002B2CF9AE}" pid="4" name="TemplateUrl">
    <vt:lpwstr/>
  </property>
  <property fmtid="{D5CDD505-2E9C-101B-9397-08002B2CF9AE}" pid="5" name="Order">
    <vt:r8>100</vt:r8>
  </property>
  <property fmtid="{D5CDD505-2E9C-101B-9397-08002B2CF9AE}" pid="6" name="xd_Signature">
    <vt:bool>true</vt:bool>
  </property>
  <property fmtid="{D5CDD505-2E9C-101B-9397-08002B2CF9AE}" pid="7" name="xd_ProgID">
    <vt:lpwstr/>
  </property>
</Properties>
</file>